
<file path=[Content_Types].xml><?xml version="1.0" encoding="utf-8"?>
<Types xmlns="http://schemas.openxmlformats.org/package/2006/content-types">
  <Default Extension="fntdata" ContentType="application/x-fontdata"/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slideMasters/slideMaster21.xml" ContentType="application/vnd.openxmlformats-officedocument.presentationml.slideMaster+xml"/>
  <Override PartName="/ppt/slides/slide21.xml" ContentType="application/vnd.openxmlformats-officedocument.presentationml.slide+xml"/>
  <Override PartName="/ppt/slideMasters/slideMaster22.xml" ContentType="application/vnd.openxmlformats-officedocument.presentationml.slideMaster+xml"/>
  <Override PartName="/ppt/slides/slide22.xml" ContentType="application/vnd.openxmlformats-officedocument.presentationml.slide+xml"/>
  <Override PartName="/ppt/slideMasters/slideMaster23.xml" ContentType="application/vnd.openxmlformats-officedocument.presentationml.slideMaster+xml"/>
  <Override PartName="/ppt/slides/slide23.xml" ContentType="application/vnd.openxmlformats-officedocument.presentationml.slide+xml"/>
  <Override PartName="/ppt/slideMasters/slideMaster24.xml" ContentType="application/vnd.openxmlformats-officedocument.presentationml.slideMaster+xml"/>
  <Override PartName="/ppt/slides/slide24.xml" ContentType="application/vnd.openxmlformats-officedocument.presentationml.slide+xml"/>
  <Override PartName="/ppt/slideMasters/slideMaster25.xml" ContentType="application/vnd.openxmlformats-officedocument.presentationml.slideMaster+xml"/>
  <Override PartName="/ppt/slides/slide25.xml" ContentType="application/vnd.openxmlformats-officedocument.presentationml.slide+xml"/>
  <Override PartName="/ppt/slideMasters/slideMaster26.xml" ContentType="application/vnd.openxmlformats-officedocument.presentationml.slideMaster+xml"/>
  <Override PartName="/ppt/slides/slide26.xml" ContentType="application/vnd.openxmlformats-officedocument.presentationml.slide+xml"/>
  <Override PartName="/ppt/slideMasters/slideMaster27.xml" ContentType="application/vnd.openxmlformats-officedocument.presentationml.slideMaster+xml"/>
  <Override PartName="/ppt/slides/slide27.xml" ContentType="application/vnd.openxmlformats-officedocument.presentationml.slide+xml"/>
  <Override PartName="/ppt/slideMasters/slideMaster28.xml" ContentType="application/vnd.openxmlformats-officedocument.presentationml.slideMaster+xml"/>
  <Override PartName="/ppt/slides/slide28.xml" ContentType="application/vnd.openxmlformats-officedocument.presentationml.slide+xml"/>
  <Override PartName="/ppt/slideMasters/slideMaster29.xml" ContentType="application/vnd.openxmlformats-officedocument.presentationml.slideMaster+xml"/>
  <Override PartName="/ppt/slides/slide29.xml" ContentType="application/vnd.openxmlformats-officedocument.presentationml.slide+xml"/>
  <Override PartName="/ppt/slideMasters/slideMaster30.xml" ContentType="application/vnd.openxmlformats-officedocument.presentationml.slideMaster+xml"/>
  <Override PartName="/ppt/slides/slide30.xml" ContentType="application/vnd.openxmlformats-officedocument.presentationml.slide+xml"/>
  <Override PartName="/ppt/slideMasters/slideMaster31.xml" ContentType="application/vnd.openxmlformats-officedocument.presentationml.slideMaster+xml"/>
  <Override PartName="/ppt/slides/slide31.xml" ContentType="application/vnd.openxmlformats-officedocument.presentationml.slide+xml"/>
  <Override PartName="/ppt/slideMasters/slideMaster32.xml" ContentType="application/vnd.openxmlformats-officedocument.presentationml.slideMaster+xml"/>
  <Override PartName="/ppt/slides/slide32.xml" ContentType="application/vnd.openxmlformats-officedocument.presentationml.slide+xml"/>
  <Override PartName="/ppt/slideMasters/slideMaster33.xml" ContentType="application/vnd.openxmlformats-officedocument.presentationml.slideMaster+xml"/>
  <Override PartName="/ppt/slides/slide33.xml" ContentType="application/vnd.openxmlformats-officedocument.presentationml.slide+xml"/>
  <Override PartName="/ppt/slideMasters/slideMaster34.xml" ContentType="application/vnd.openxmlformats-officedocument.presentationml.slideMaster+xml"/>
  <Override PartName="/ppt/slides/slide34.xml" ContentType="application/vnd.openxmlformats-officedocument.presentationml.slide+xml"/>
  <Override PartName="/ppt/slideMasters/slideMaster35.xml" ContentType="application/vnd.openxmlformats-officedocument.presentationml.slideMaster+xml"/>
  <Override PartName="/ppt/slides/slide35.xml" ContentType="application/vnd.openxmlformats-officedocument.presentationml.slide+xml"/>
  <Override PartName="/ppt/slideMasters/slideMaster36.xml" ContentType="application/vnd.openxmlformats-officedocument.presentationml.slideMaster+xml"/>
  <Override PartName="/ppt/slides/slide36.xml" ContentType="application/vnd.openxmlformats-officedocument.presentationml.slide+xml"/>
  <Override PartName="/ppt/slideMasters/slideMaster37.xml" ContentType="application/vnd.openxmlformats-officedocument.presentationml.slideMaster+xml"/>
  <Override PartName="/ppt/slides/slide37.xml" ContentType="application/vnd.openxmlformats-officedocument.presentationml.slide+xml"/>
  <Override PartName="/ppt/slideMasters/slideMaster38.xml" ContentType="application/vnd.openxmlformats-officedocument.presentationml.slideMaster+xml"/>
  <Override PartName="/ppt/slides/slide38.xml" ContentType="application/vnd.openxmlformats-officedocument.presentationml.slide+xml"/>
  <Override PartName="/ppt/slideMasters/slideMaster39.xml" ContentType="application/vnd.openxmlformats-officedocument.presentationml.slideMaster+xml"/>
  <Override PartName="/ppt/slides/slide39.xml" ContentType="application/vnd.openxmlformats-officedocument.presentationml.slide+xml"/>
  <Override PartName="/ppt/slideMasters/slideMaster40.xml" ContentType="application/vnd.openxmlformats-officedocument.presentationml.slideMaster+xml"/>
  <Override PartName="/ppt/slides/slide4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ppt/notesSlides/notesSlide28.xml" ContentType="application/vnd.openxmlformats-officedocument.presentationml.notesSlide+xml"/>
  <Override PartName="/ppt/notesSlides/notesSlide29.xml" ContentType="application/vnd.openxmlformats-officedocument.presentationml.notesSlide+xml"/>
  <Override PartName="/ppt/notesSlides/notesSlide30.xml" ContentType="application/vnd.openxmlformats-officedocument.presentationml.notesSlide+xml"/>
  <Override PartName="/ppt/notesSlides/notesSlide31.xml" ContentType="application/vnd.openxmlformats-officedocument.presentationml.notesSlide+xml"/>
  <Override PartName="/ppt/notesSlides/notesSlide32.xml" ContentType="application/vnd.openxmlformats-officedocument.presentationml.notesSlide+xml"/>
  <Override PartName="/ppt/notesSlides/notesSlide33.xml" ContentType="application/vnd.openxmlformats-officedocument.presentationml.notesSlide+xml"/>
  <Override PartName="/ppt/notesSlides/notesSlide34.xml" ContentType="application/vnd.openxmlformats-officedocument.presentationml.notesSlide+xml"/>
  <Override PartName="/ppt/notesSlides/notesSlide35.xml" ContentType="application/vnd.openxmlformats-officedocument.presentationml.notesSlide+xml"/>
  <Override PartName="/ppt/notesSlides/notesSlide36.xml" ContentType="application/vnd.openxmlformats-officedocument.presentationml.notesSlide+xml"/>
  <Override PartName="/ppt/notesSlides/notesSlide37.xml" ContentType="application/vnd.openxmlformats-officedocument.presentationml.notesSlide+xml"/>
  <Override PartName="/ppt/notesSlides/notesSlide38.xml" ContentType="application/vnd.openxmlformats-officedocument.presentationml.notesSlide+xml"/>
  <Override PartName="/ppt/notesSlides/notesSlide39.xml" ContentType="application/vnd.openxmlformats-officedocument.presentationml.notesSlide+xml"/>
  <Override PartName="/ppt/notesSlides/notesSlide4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  <p:sldId id="276" r:id="rId22"/>
    <p:sldId id="277" r:id="rId23"/>
    <p:sldId id="278" r:id="rId24"/>
    <p:sldId id="279" r:id="rId25"/>
    <p:sldId id="280" r:id="rId26"/>
    <p:sldId id="281" r:id="rId27"/>
    <p:sldId id="282" r:id="rId28"/>
    <p:sldId id="283" r:id="rId29"/>
    <p:sldId id="284" r:id="rId30"/>
    <p:sldId id="285" r:id="rId31"/>
    <p:sldId id="286" r:id="rId32"/>
    <p:sldId id="287" r:id="rId33"/>
    <p:sldId id="288" r:id="rId34"/>
    <p:sldId id="289" r:id="rId35"/>
    <p:sldId id="290" r:id="rId36"/>
    <p:sldId id="291" r:id="rId37"/>
    <p:sldId id="292" r:id="rId38"/>
    <p:sldId id="293" r:id="rId39"/>
    <p:sldId id="294" r:id="rId40"/>
    <p:sldId id="295" r:id="rId41"/>
  </p:sldIdLst>
  <p:notesMasterIdLst>
    <p:notesMasterId r:id="rId42"/>
  </p:notesMasterIdLst>
  <p:sldSz cx="14630400" cy="8229600"/>
  <p:notesSz cx="8229600" cy="14630400"/>
  <p:embeddedFontLst>
    <p:embeddedFont>
      <p:font typeface="Petrona"/>
      <p:regular r:id="rId47"/>
    </p:embeddedFont>
    <p:embeddedFont>
      <p:font typeface="Petrona"/>
      <p:regular r:id="rId48"/>
    </p:embeddedFont>
    <p:embeddedFont>
      <p:font typeface="Petrona"/>
      <p:regular r:id="rId49"/>
    </p:embeddedFont>
    <p:embeddedFont>
      <p:font typeface="Petrona"/>
      <p:regular r:id="rId50"/>
    </p:embeddedFont>
    <p:embeddedFont>
      <p:font typeface="Inter"/>
      <p:regular r:id="rId51"/>
    </p:embeddedFont>
    <p:embeddedFont>
      <p:font typeface="Inter"/>
      <p:regular r:id="rId52"/>
    </p:embeddedFont>
    <p:embeddedFont>
      <p:font typeface="Inter"/>
      <p:regular r:id="rId53"/>
    </p:embeddedFont>
    <p:embeddedFont>
      <p:font typeface="Inter"/>
      <p:regular r:id="rId54"/>
    </p:embeddedFont>
  </p:embeddedFon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slide" Target="slides/slide21.xml"/><Relationship Id="rId23" Type="http://schemas.openxmlformats.org/officeDocument/2006/relationships/slide" Target="slides/slide22.xml"/><Relationship Id="rId24" Type="http://schemas.openxmlformats.org/officeDocument/2006/relationships/slide" Target="slides/slide23.xml"/><Relationship Id="rId25" Type="http://schemas.openxmlformats.org/officeDocument/2006/relationships/slide" Target="slides/slide24.xml"/><Relationship Id="rId26" Type="http://schemas.openxmlformats.org/officeDocument/2006/relationships/slide" Target="slides/slide25.xml"/><Relationship Id="rId27" Type="http://schemas.openxmlformats.org/officeDocument/2006/relationships/slide" Target="slides/slide26.xml"/><Relationship Id="rId28" Type="http://schemas.openxmlformats.org/officeDocument/2006/relationships/slide" Target="slides/slide27.xml"/><Relationship Id="rId29" Type="http://schemas.openxmlformats.org/officeDocument/2006/relationships/slide" Target="slides/slide28.xml"/><Relationship Id="rId30" Type="http://schemas.openxmlformats.org/officeDocument/2006/relationships/slide" Target="slides/slide29.xml"/><Relationship Id="rId31" Type="http://schemas.openxmlformats.org/officeDocument/2006/relationships/slide" Target="slides/slide30.xml"/><Relationship Id="rId32" Type="http://schemas.openxmlformats.org/officeDocument/2006/relationships/slide" Target="slides/slide31.xml"/><Relationship Id="rId33" Type="http://schemas.openxmlformats.org/officeDocument/2006/relationships/slide" Target="slides/slide32.xml"/><Relationship Id="rId34" Type="http://schemas.openxmlformats.org/officeDocument/2006/relationships/slide" Target="slides/slide33.xml"/><Relationship Id="rId35" Type="http://schemas.openxmlformats.org/officeDocument/2006/relationships/slide" Target="slides/slide34.xml"/><Relationship Id="rId36" Type="http://schemas.openxmlformats.org/officeDocument/2006/relationships/slide" Target="slides/slide35.xml"/><Relationship Id="rId37" Type="http://schemas.openxmlformats.org/officeDocument/2006/relationships/slide" Target="slides/slide36.xml"/><Relationship Id="rId38" Type="http://schemas.openxmlformats.org/officeDocument/2006/relationships/slide" Target="slides/slide37.xml"/><Relationship Id="rId39" Type="http://schemas.openxmlformats.org/officeDocument/2006/relationships/slide" Target="slides/slide38.xml"/><Relationship Id="rId40" Type="http://schemas.openxmlformats.org/officeDocument/2006/relationships/slide" Target="slides/slide39.xml"/><Relationship Id="rId41" Type="http://schemas.openxmlformats.org/officeDocument/2006/relationships/slide" Target="slides/slide40.xml"/><Relationship Id="rId42" Type="http://schemas.openxmlformats.org/officeDocument/2006/relationships/notesMaster" Target="notesMasters/notesMaster1.xml"/><Relationship Id="rId43" Type="http://schemas.openxmlformats.org/officeDocument/2006/relationships/presProps" Target="presProps.xml"/><Relationship Id="rId44" Type="http://schemas.openxmlformats.org/officeDocument/2006/relationships/viewProps" Target="viewProps.xml"/><Relationship Id="rId45" Type="http://schemas.openxmlformats.org/officeDocument/2006/relationships/theme" Target="theme/theme1.xml"/><Relationship Id="rId46" Type="http://schemas.openxmlformats.org/officeDocument/2006/relationships/tableStyles" Target="tableStyles.xml"/><Relationship Id="rId47" Type="http://schemas.openxmlformats.org/officeDocument/2006/relationships/font" Target="fonts/font1.fntdata"/><Relationship Id="rId48" Type="http://schemas.openxmlformats.org/officeDocument/2006/relationships/font" Target="fonts/font2.fntdata"/><Relationship Id="rId49" Type="http://schemas.openxmlformats.org/officeDocument/2006/relationships/font" Target="fonts/font3.fntdata"/><Relationship Id="rId50" Type="http://schemas.openxmlformats.org/officeDocument/2006/relationships/font" Target="fonts/font4.fntdata"/><Relationship Id="rId51" Type="http://schemas.openxmlformats.org/officeDocument/2006/relationships/font" Target="fonts/font5.fntdata"/><Relationship Id="rId52" Type="http://schemas.openxmlformats.org/officeDocument/2006/relationships/font" Target="fonts/font6.fntdata"/><Relationship Id="rId53" Type="http://schemas.openxmlformats.org/officeDocument/2006/relationships/font" Target="fonts/font7.fntdata"/><Relationship Id="rId54" Type="http://schemas.openxmlformats.org/officeDocument/2006/relationships/font" Target="fonts/font8.fntdata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_rels/notesSlide2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1.xml"/>
		</Relationships>
</file>

<file path=ppt/notesSlides/_rels/notesSlide2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2.xml"/>
		</Relationships>
</file>

<file path=ppt/notesSlides/_rels/notesSlide2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3.xml"/>
		</Relationships>
</file>

<file path=ppt/notesSlides/_rels/notesSlide2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4.xml"/>
		</Relationships>
</file>

<file path=ppt/notesSlides/_rels/notesSlide2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5.xml"/>
		</Relationships>
</file>

<file path=ppt/notesSlides/_rels/notesSlide2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6.xml"/>
		</Relationships>
</file>

<file path=ppt/notesSlides/_rels/notesSlide2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7.xml"/>
		</Relationships>
</file>

<file path=ppt/notesSlides/_rels/notesSlide2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8.xml"/>
		</Relationships>
</file>

<file path=ppt/notesSlides/_rels/notesSlide2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9.xml"/>
		</Relationships>
</file>

<file path=ppt/notesSlides/_rels/notesSlide3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0.xml"/>
		</Relationships>
</file>

<file path=ppt/notesSlides/_rels/notesSlide3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1.xml"/>
		</Relationships>
</file>

<file path=ppt/notesSlides/_rels/notesSlide3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2.xml"/>
		</Relationships>
</file>

<file path=ppt/notesSlides/_rels/notesSlide3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3.xml"/>
		</Relationships>
</file>

<file path=ppt/notesSlides/_rels/notesSlide3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4.xml"/>
		</Relationships>
</file>

<file path=ppt/notesSlides/_rels/notesSlide3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5.xml"/>
		</Relationships>
</file>

<file path=ppt/notesSlides/_rels/notesSlide3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6.xml"/>
		</Relationships>
</file>

<file path=ppt/notesSlides/_rels/notesSlide3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7.xml"/>
		</Relationships>
</file>

<file path=ppt/notesSlides/_rels/notesSlide3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8.xml"/>
		</Relationships>
</file>

<file path=ppt/notesSlides/_rels/notesSlide3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9.xml"/>
		</Relationships>
</file>

<file path=ppt/notesSlides/_rels/notesSlide4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02-1.png"/><Relationship Id="rId2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03-1.png"/><Relationship Id="rId2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04-1.png"/><Relationship Id="rId2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05-1.png"/><Relationship Id="rId2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06-1.png"/><Relationship Id="rId2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07-1.png"/><Relationship Id="rId2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08-1.png"/><Relationship Id="rId2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09-1.png"/><Relationship Id="rId2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10-1.png"/><Relationship Id="rId2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11-1.png"/><Relationship Id="rId2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12-1.png"/><Relationship Id="rId2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13-1.png"/><Relationship Id="rId2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14-1.png"/><Relationship Id="rId2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15-1.png"/><Relationship Id="rId2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16-1.png"/><Relationship Id="rId2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17-1.png"/><Relationship Id="rId2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18-1.png"/><Relationship Id="rId2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19-1.png"/><Relationship Id="rId2" Type="http://schemas.openxmlformats.org/officeDocument/2006/relationships/slideMaster" Target="../slideMasters/slideMaster1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20-1.png"/><Relationship Id="rId2" Type="http://schemas.openxmlformats.org/officeDocument/2006/relationships/slideMaster" Target="../slideMasters/slideMaster1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21-1.png"/><Relationship Id="rId2" Type="http://schemas.openxmlformats.org/officeDocument/2006/relationships/slideMaster" Target="../slideMasters/slideMaster1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22-1.png"/><Relationship Id="rId2" Type="http://schemas.openxmlformats.org/officeDocument/2006/relationships/slideMaster" Target="../slideMasters/slideMaster1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23-1.png"/><Relationship Id="rId2" Type="http://schemas.openxmlformats.org/officeDocument/2006/relationships/slideMaster" Target="../slideMasters/slideMaster1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24-1.png"/><Relationship Id="rId2" Type="http://schemas.openxmlformats.org/officeDocument/2006/relationships/slideMaster" Target="../slideMasters/slideMaster1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25-1.png"/><Relationship Id="rId2" Type="http://schemas.openxmlformats.org/officeDocument/2006/relationships/slideMaster" Target="../slideMasters/slideMaster1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26-1.png"/><Relationship Id="rId2" Type="http://schemas.openxmlformats.org/officeDocument/2006/relationships/slideMaster" Target="../slideMasters/slideMaster1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27-1.png"/><Relationship Id="rId2" Type="http://schemas.openxmlformats.org/officeDocument/2006/relationships/slideMaster" Target="../slideMasters/slideMaster1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28-1.png"/><Relationship Id="rId2" Type="http://schemas.openxmlformats.org/officeDocument/2006/relationships/slideMaster" Target="../slideMasters/slideMaster1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29-1.png"/><Relationship Id="rId2" Type="http://schemas.openxmlformats.org/officeDocument/2006/relationships/slideMaster" Target="../slideMasters/slideMaster1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30-1.png"/><Relationship Id="rId2" Type="http://schemas.openxmlformats.org/officeDocument/2006/relationships/slideMaster" Target="../slideMasters/slideMaster1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31-1.png"/><Relationship Id="rId2" Type="http://schemas.openxmlformats.org/officeDocument/2006/relationships/slideMaster" Target="../slideMasters/slideMaster1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32-1.png"/><Relationship Id="rId2" Type="http://schemas.openxmlformats.org/officeDocument/2006/relationships/slideMaster" Target="../slideMasters/slideMaster1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33-1.png"/><Relationship Id="rId2" Type="http://schemas.openxmlformats.org/officeDocument/2006/relationships/slideMaster" Target="../slideMasters/slideMaster1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34-1.png"/><Relationship Id="rId2" Type="http://schemas.openxmlformats.org/officeDocument/2006/relationships/slideMaster" Target="../slideMasters/slideMaster1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35-1.png"/><Relationship Id="rId2" Type="http://schemas.openxmlformats.org/officeDocument/2006/relationships/slideMaster" Target="../slideMasters/slideMaster1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36-1.png"/><Relationship Id="rId2" Type="http://schemas.openxmlformats.org/officeDocument/2006/relationships/slideMaster" Target="../slideMasters/slideMaster1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37-1.png"/><Relationship Id="rId2" Type="http://schemas.openxmlformats.org/officeDocument/2006/relationships/slideMaster" Target="../slideMasters/slideMaster1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38-1.png"/><Relationship Id="rId2" Type="http://schemas.openxmlformats.org/officeDocument/2006/relationships/slideMaster" Target="../slideMasters/slideMaster1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39-1.png"/><Relationship Id="rId2" Type="http://schemas.openxmlformats.org/officeDocument/2006/relationships/slideMaster" Target="../slideMasters/slideMaster1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40-1.png"/><Relationship Id="rId2" Type="http://schemas.openxmlformats.org/officeDocument/2006/relationships/slideMaster" Target="../slideMasters/slideMaster1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41-1.png"/><Relationship Id="rId2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1 ma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4630400" cy="8229600"/>
          </a:xfrm>
          <a:prstGeom prst="rect">
            <a:avLst/>
          </a:prstGeom>
        </p:spPr>
      </p:pic>
      <p:sp>
        <p:nvSpPr>
          <p:cNvPr id="3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FFFFF">
              <a:alpha val="95000"/>
            </a:srgbClr>
          </a:solidFill>
          <a:ln/>
        </p:spPr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2 ma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4630400" cy="8229600"/>
          </a:xfrm>
          <a:prstGeom prst="rect">
            <a:avLst/>
          </a:prstGeom>
        </p:spPr>
      </p:pic>
      <p:sp>
        <p:nvSpPr>
          <p:cNvPr id="3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FFFFF">
              <a:alpha val="95000"/>
            </a:srgbClr>
          </a:solidFill>
          <a:ln/>
        </p:spPr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3 ma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4630400" cy="8229600"/>
          </a:xfrm>
          <a:prstGeom prst="rect">
            <a:avLst/>
          </a:prstGeom>
        </p:spPr>
      </p:pic>
      <p:sp>
        <p:nvSpPr>
          <p:cNvPr id="3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FFFFF">
              <a:alpha val="95000"/>
            </a:srgbClr>
          </a:solidFill>
          <a:ln/>
        </p:spPr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4 ma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4630400" cy="8229600"/>
          </a:xfrm>
          <a:prstGeom prst="rect">
            <a:avLst/>
          </a:prstGeom>
        </p:spPr>
      </p:pic>
      <p:sp>
        <p:nvSpPr>
          <p:cNvPr id="3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FFFFF">
              <a:alpha val="95000"/>
            </a:srgbClr>
          </a:solidFill>
          <a:ln/>
        </p:spPr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5 ma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4630400" cy="8229600"/>
          </a:xfrm>
          <a:prstGeom prst="rect">
            <a:avLst/>
          </a:prstGeom>
        </p:spPr>
      </p:pic>
      <p:sp>
        <p:nvSpPr>
          <p:cNvPr id="3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FFFFF">
              <a:alpha val="95000"/>
            </a:srgbClr>
          </a:solidFill>
          <a:ln/>
        </p:spPr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6 ma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4630400" cy="8229600"/>
          </a:xfrm>
          <a:prstGeom prst="rect">
            <a:avLst/>
          </a:prstGeom>
        </p:spPr>
      </p:pic>
      <p:sp>
        <p:nvSpPr>
          <p:cNvPr id="3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FFFFF">
              <a:alpha val="95000"/>
            </a:srgbClr>
          </a:solidFill>
          <a:ln/>
        </p:spPr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7 ma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4630400" cy="8229600"/>
          </a:xfrm>
          <a:prstGeom prst="rect">
            <a:avLst/>
          </a:prstGeom>
        </p:spPr>
      </p:pic>
      <p:sp>
        <p:nvSpPr>
          <p:cNvPr id="3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FFFFF">
              <a:alpha val="95000"/>
            </a:srgbClr>
          </a:solidFill>
          <a:ln/>
        </p:spPr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8 ma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4630400" cy="8229600"/>
          </a:xfrm>
          <a:prstGeom prst="rect">
            <a:avLst/>
          </a:prstGeom>
        </p:spPr>
      </p:pic>
      <p:sp>
        <p:nvSpPr>
          <p:cNvPr id="3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FFFFF">
              <a:alpha val="95000"/>
            </a:srgbClr>
          </a:solidFill>
          <a:ln/>
        </p:spPr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9 ma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4630400" cy="8229600"/>
          </a:xfrm>
          <a:prstGeom prst="rect">
            <a:avLst/>
          </a:prstGeom>
        </p:spPr>
      </p:pic>
      <p:sp>
        <p:nvSpPr>
          <p:cNvPr id="3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FFFFF">
              <a:alpha val="95000"/>
            </a:srgbClr>
          </a:solidFill>
          <a:ln/>
        </p:spPr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10 ma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4630400" cy="8229600"/>
          </a:xfrm>
          <a:prstGeom prst="rect">
            <a:avLst/>
          </a:prstGeom>
        </p:spPr>
      </p:pic>
      <p:sp>
        <p:nvSpPr>
          <p:cNvPr id="3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FFFFF">
              <a:alpha val="95000"/>
            </a:srgbClr>
          </a:solidFill>
          <a:ln/>
        </p:spPr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11 ma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4630400" cy="8229600"/>
          </a:xfrm>
          <a:prstGeom prst="rect">
            <a:avLst/>
          </a:prstGeom>
        </p:spPr>
      </p:pic>
      <p:sp>
        <p:nvSpPr>
          <p:cNvPr id="3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FFFFF">
              <a:alpha val="95000"/>
            </a:srgbClr>
          </a:solidFill>
          <a:ln/>
        </p:spPr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12 ma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4630400" cy="8229600"/>
          </a:xfrm>
          <a:prstGeom prst="rect">
            <a:avLst/>
          </a:prstGeom>
        </p:spPr>
      </p:pic>
      <p:sp>
        <p:nvSpPr>
          <p:cNvPr id="3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FFFFF">
              <a:alpha val="95000"/>
            </a:srgbClr>
          </a:solidFill>
          <a:ln/>
        </p:spPr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13 ma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4630400" cy="8229600"/>
          </a:xfrm>
          <a:prstGeom prst="rect">
            <a:avLst/>
          </a:prstGeom>
        </p:spPr>
      </p:pic>
      <p:sp>
        <p:nvSpPr>
          <p:cNvPr id="3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FFFFF">
              <a:alpha val="95000"/>
            </a:srgbClr>
          </a:solidFill>
          <a:ln/>
        </p:spPr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14 ma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4630400" cy="8229600"/>
          </a:xfrm>
          <a:prstGeom prst="rect">
            <a:avLst/>
          </a:prstGeom>
        </p:spPr>
      </p:pic>
      <p:sp>
        <p:nvSpPr>
          <p:cNvPr id="3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FFFFF">
              <a:alpha val="95000"/>
            </a:srgbClr>
          </a:solidFill>
          <a:ln/>
        </p:spPr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15 ma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4630400" cy="8229600"/>
          </a:xfrm>
          <a:prstGeom prst="rect">
            <a:avLst/>
          </a:prstGeom>
        </p:spPr>
      </p:pic>
      <p:sp>
        <p:nvSpPr>
          <p:cNvPr id="3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FFFFF">
              <a:alpha val="95000"/>
            </a:srgbClr>
          </a:solidFill>
          <a:ln/>
        </p:spPr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16 ma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4630400" cy="8229600"/>
          </a:xfrm>
          <a:prstGeom prst="rect">
            <a:avLst/>
          </a:prstGeom>
        </p:spPr>
      </p:pic>
      <p:sp>
        <p:nvSpPr>
          <p:cNvPr id="3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FFFFF">
              <a:alpha val="95000"/>
            </a:srgbClr>
          </a:solidFill>
          <a:ln/>
        </p:spPr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17 ma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4630400" cy="8229600"/>
          </a:xfrm>
          <a:prstGeom prst="rect">
            <a:avLst/>
          </a:prstGeom>
        </p:spPr>
      </p:pic>
      <p:sp>
        <p:nvSpPr>
          <p:cNvPr id="3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FFFFF">
              <a:alpha val="95000"/>
            </a:srgbClr>
          </a:solidFill>
          <a:ln/>
        </p:spPr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18 ma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4630400" cy="8229600"/>
          </a:xfrm>
          <a:prstGeom prst="rect">
            <a:avLst/>
          </a:prstGeom>
        </p:spPr>
      </p:pic>
      <p:sp>
        <p:nvSpPr>
          <p:cNvPr id="3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FFFFF">
              <a:alpha val="95000"/>
            </a:srgbClr>
          </a:solidFill>
          <a:ln/>
        </p:spPr>
      </p: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19 ma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4630400" cy="8229600"/>
          </a:xfrm>
          <a:prstGeom prst="rect">
            <a:avLst/>
          </a:prstGeom>
        </p:spPr>
      </p:pic>
      <p:sp>
        <p:nvSpPr>
          <p:cNvPr id="3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FFFFF">
              <a:alpha val="95000"/>
            </a:srgbClr>
          </a:solidFill>
          <a:ln/>
        </p:spPr>
      </p:sp>
    </p:spTree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20 ma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4630400" cy="8229600"/>
          </a:xfrm>
          <a:prstGeom prst="rect">
            <a:avLst/>
          </a:prstGeom>
        </p:spPr>
      </p:pic>
      <p:sp>
        <p:nvSpPr>
          <p:cNvPr id="3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FFFFF">
              <a:alpha val="95000"/>
            </a:srgbClr>
          </a:solidFill>
          <a:ln/>
        </p:spPr>
      </p:sp>
    </p:spTree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21 ma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4630400" cy="8229600"/>
          </a:xfrm>
          <a:prstGeom prst="rect">
            <a:avLst/>
          </a:prstGeom>
        </p:spPr>
      </p:pic>
      <p:sp>
        <p:nvSpPr>
          <p:cNvPr id="3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FFFFF">
              <a:alpha val="95000"/>
            </a:srgbClr>
          </a:solidFill>
          <a:ln/>
        </p:spPr>
      </p:sp>
    </p:spTree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22 ma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4630400" cy="8229600"/>
          </a:xfrm>
          <a:prstGeom prst="rect">
            <a:avLst/>
          </a:prstGeom>
        </p:spPr>
      </p:pic>
      <p:sp>
        <p:nvSpPr>
          <p:cNvPr id="3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FFFFF">
              <a:alpha val="95000"/>
            </a:srgbClr>
          </a:solidFill>
          <a:ln/>
        </p:spPr>
      </p:sp>
    </p:spTree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23 ma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4630400" cy="8229600"/>
          </a:xfrm>
          <a:prstGeom prst="rect">
            <a:avLst/>
          </a:prstGeom>
        </p:spPr>
      </p:pic>
      <p:sp>
        <p:nvSpPr>
          <p:cNvPr id="3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FFFFF">
              <a:alpha val="95000"/>
            </a:srgbClr>
          </a:solidFill>
          <a:ln/>
        </p:spPr>
      </p:sp>
    </p:spTree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24 ma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4630400" cy="8229600"/>
          </a:xfrm>
          <a:prstGeom prst="rect">
            <a:avLst/>
          </a:prstGeom>
        </p:spPr>
      </p:pic>
      <p:sp>
        <p:nvSpPr>
          <p:cNvPr id="3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FFFFF">
              <a:alpha val="95000"/>
            </a:srgbClr>
          </a:solidFill>
          <a:ln/>
        </p:spPr>
      </p:sp>
    </p:spTree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25 ma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4630400" cy="8229600"/>
          </a:xfrm>
          <a:prstGeom prst="rect">
            <a:avLst/>
          </a:prstGeom>
        </p:spPr>
      </p:pic>
      <p:sp>
        <p:nvSpPr>
          <p:cNvPr id="3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FFFFF">
              <a:alpha val="95000"/>
            </a:srgbClr>
          </a:solidFill>
          <a:ln/>
        </p:spPr>
      </p:sp>
    </p:spTree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26 ma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4630400" cy="8229600"/>
          </a:xfrm>
          <a:prstGeom prst="rect">
            <a:avLst/>
          </a:prstGeom>
        </p:spPr>
      </p:pic>
      <p:sp>
        <p:nvSpPr>
          <p:cNvPr id="3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FFFFF">
              <a:alpha val="95000"/>
            </a:srgbClr>
          </a:solidFill>
          <a:ln/>
        </p:spPr>
      </p:sp>
    </p:spTree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27 ma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4630400" cy="8229600"/>
          </a:xfrm>
          <a:prstGeom prst="rect">
            <a:avLst/>
          </a:prstGeom>
        </p:spPr>
      </p:pic>
      <p:sp>
        <p:nvSpPr>
          <p:cNvPr id="3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FFFFF">
              <a:alpha val="95000"/>
            </a:srgbClr>
          </a:solidFill>
          <a:ln/>
        </p:spPr>
      </p:sp>
    </p:spTree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28 ma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4630400" cy="8229600"/>
          </a:xfrm>
          <a:prstGeom prst="rect">
            <a:avLst/>
          </a:prstGeom>
        </p:spPr>
      </p:pic>
      <p:sp>
        <p:nvSpPr>
          <p:cNvPr id="3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FFFFF">
              <a:alpha val="95000"/>
            </a:srgbClr>
          </a:solidFill>
          <a:ln/>
        </p:spPr>
      </p:sp>
    </p:spTree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29 ma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4630400" cy="8229600"/>
          </a:xfrm>
          <a:prstGeom prst="rect">
            <a:avLst/>
          </a:prstGeom>
        </p:spPr>
      </p:pic>
      <p:sp>
        <p:nvSpPr>
          <p:cNvPr id="3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FFFFF">
              <a:alpha val="95000"/>
            </a:srgbClr>
          </a:solidFill>
          <a:ln/>
        </p:spPr>
      </p:sp>
    </p:spTree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30 ma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4630400" cy="8229600"/>
          </a:xfrm>
          <a:prstGeom prst="rect">
            <a:avLst/>
          </a:prstGeom>
        </p:spPr>
      </p:pic>
      <p:sp>
        <p:nvSpPr>
          <p:cNvPr id="3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FFFFF">
              <a:alpha val="95000"/>
            </a:srgbClr>
          </a:solidFill>
          <a:ln/>
        </p:spPr>
      </p:sp>
    </p:spTree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31 ma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4630400" cy="8229600"/>
          </a:xfrm>
          <a:prstGeom prst="rect">
            <a:avLst/>
          </a:prstGeom>
        </p:spPr>
      </p:pic>
      <p:sp>
        <p:nvSpPr>
          <p:cNvPr id="3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FFFFF">
              <a:alpha val="95000"/>
            </a:srgbClr>
          </a:solidFill>
          <a:ln/>
        </p:spPr>
      </p:sp>
    </p:spTree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32 ma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4630400" cy="8229600"/>
          </a:xfrm>
          <a:prstGeom prst="rect">
            <a:avLst/>
          </a:prstGeom>
        </p:spPr>
      </p:pic>
      <p:sp>
        <p:nvSpPr>
          <p:cNvPr id="3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FFFFF">
              <a:alpha val="95000"/>
            </a:srgbClr>
          </a:solidFill>
          <a:ln/>
        </p:spPr>
      </p:sp>
    </p:spTree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33 ma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4630400" cy="8229600"/>
          </a:xfrm>
          <a:prstGeom prst="rect">
            <a:avLst/>
          </a:prstGeom>
        </p:spPr>
      </p:pic>
      <p:sp>
        <p:nvSpPr>
          <p:cNvPr id="3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FFFFF">
              <a:alpha val="95000"/>
            </a:srgbClr>
          </a:solidFill>
          <a:ln/>
        </p:spPr>
      </p:sp>
    </p:spTree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34 ma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4630400" cy="8229600"/>
          </a:xfrm>
          <a:prstGeom prst="rect">
            <a:avLst/>
          </a:prstGeom>
        </p:spPr>
      </p:pic>
      <p:sp>
        <p:nvSpPr>
          <p:cNvPr id="3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FFFFF">
              <a:alpha val="95000"/>
            </a:srgbClr>
          </a:solidFill>
          <a:ln/>
        </p:spPr>
      </p:sp>
    </p:spTree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35 ma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4630400" cy="8229600"/>
          </a:xfrm>
          <a:prstGeom prst="rect">
            <a:avLst/>
          </a:prstGeom>
        </p:spPr>
      </p:pic>
      <p:sp>
        <p:nvSpPr>
          <p:cNvPr id="3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FFFFF">
              <a:alpha val="95000"/>
            </a:srgbClr>
          </a:solidFill>
          <a:ln/>
        </p:spPr>
      </p:sp>
    </p:spTree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36 ma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4630400" cy="8229600"/>
          </a:xfrm>
          <a:prstGeom prst="rect">
            <a:avLst/>
          </a:prstGeom>
        </p:spPr>
      </p:pic>
      <p:sp>
        <p:nvSpPr>
          <p:cNvPr id="3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FFFFF">
              <a:alpha val="95000"/>
            </a:srgbClr>
          </a:solidFill>
          <a:ln/>
        </p:spPr>
      </p:sp>
    </p:spTree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37 ma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4630400" cy="8229600"/>
          </a:xfrm>
          <a:prstGeom prst="rect">
            <a:avLst/>
          </a:prstGeom>
        </p:spPr>
      </p:pic>
      <p:sp>
        <p:nvSpPr>
          <p:cNvPr id="3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FFFFF">
              <a:alpha val="95000"/>
            </a:srgbClr>
          </a:solidFill>
          <a:ln/>
        </p:spPr>
      </p:sp>
    </p:spTree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38 ma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4630400" cy="8229600"/>
          </a:xfrm>
          <a:prstGeom prst="rect">
            <a:avLst/>
          </a:prstGeom>
        </p:spPr>
      </p:pic>
      <p:sp>
        <p:nvSpPr>
          <p:cNvPr id="3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FFFFF">
              <a:alpha val="95000"/>
            </a:srgbClr>
          </a:solidFill>
          <a:ln/>
        </p:spPr>
      </p:sp>
    </p:spTree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39 ma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4630400" cy="8229600"/>
          </a:xfrm>
          <a:prstGeom prst="rect">
            <a:avLst/>
          </a:prstGeom>
        </p:spPr>
      </p:pic>
      <p:sp>
        <p:nvSpPr>
          <p:cNvPr id="3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FFFFF">
              <a:alpha val="95000"/>
            </a:srgbClr>
          </a:solidFill>
          <a:ln/>
        </p:spPr>
      </p:sp>
    </p:spTree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40 ma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4630400" cy="8229600"/>
          </a:xfrm>
          <a:prstGeom prst="rect">
            <a:avLst/>
          </a:prstGeom>
        </p:spPr>
      </p:pic>
      <p:sp>
        <p:nvSpPr>
          <p:cNvPr id="3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FFFFF">
              <a:alpha val="95000"/>
            </a:srgbClr>
          </a:solidFill>
          <a:ln/>
        </p:spPr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Relationship Id="rId9" Type="http://schemas.openxmlformats.org/officeDocument/2006/relationships/slideLayout" Target="../slideLayouts/slideLayout9.xml"/><Relationship Id="rId10" Type="http://schemas.openxmlformats.org/officeDocument/2006/relationships/slideLayout" Target="../slideLayouts/slideLayout10.xml"/><Relationship Id="rId11" Type="http://schemas.openxmlformats.org/officeDocument/2006/relationships/slideLayout" Target="../slideLayouts/slideLayout11.xml"/><Relationship Id="rId12" Type="http://schemas.openxmlformats.org/officeDocument/2006/relationships/slideLayout" Target="../slideLayouts/slideLayout12.xml"/><Relationship Id="rId13" Type="http://schemas.openxmlformats.org/officeDocument/2006/relationships/slideLayout" Target="../slideLayouts/slideLayout13.xml"/><Relationship Id="rId14" Type="http://schemas.openxmlformats.org/officeDocument/2006/relationships/slideLayout" Target="../slideLayouts/slideLayout14.xml"/><Relationship Id="rId15" Type="http://schemas.openxmlformats.org/officeDocument/2006/relationships/slideLayout" Target="../slideLayouts/slideLayout15.xml"/><Relationship Id="rId16" Type="http://schemas.openxmlformats.org/officeDocument/2006/relationships/slideLayout" Target="../slideLayouts/slideLayout16.xml"/><Relationship Id="rId17" Type="http://schemas.openxmlformats.org/officeDocument/2006/relationships/slideLayout" Target="../slideLayouts/slideLayout17.xml"/><Relationship Id="rId18" Type="http://schemas.openxmlformats.org/officeDocument/2006/relationships/slideLayout" Target="../slideLayouts/slideLayout18.xml"/><Relationship Id="rId19" Type="http://schemas.openxmlformats.org/officeDocument/2006/relationships/slideLayout" Target="../slideLayouts/slideLayout19.xml"/><Relationship Id="rId20" Type="http://schemas.openxmlformats.org/officeDocument/2006/relationships/slideLayout" Target="../slideLayouts/slideLayout20.xml"/><Relationship Id="rId21" Type="http://schemas.openxmlformats.org/officeDocument/2006/relationships/slideLayout" Target="../slideLayouts/slideLayout21.xml"/><Relationship Id="rId22" Type="http://schemas.openxmlformats.org/officeDocument/2006/relationships/slideLayout" Target="../slideLayouts/slideLayout22.xml"/><Relationship Id="rId23" Type="http://schemas.openxmlformats.org/officeDocument/2006/relationships/slideLayout" Target="../slideLayouts/slideLayout23.xml"/><Relationship Id="rId24" Type="http://schemas.openxmlformats.org/officeDocument/2006/relationships/slideLayout" Target="../slideLayouts/slideLayout24.xml"/><Relationship Id="rId25" Type="http://schemas.openxmlformats.org/officeDocument/2006/relationships/slideLayout" Target="../slideLayouts/slideLayout25.xml"/><Relationship Id="rId26" Type="http://schemas.openxmlformats.org/officeDocument/2006/relationships/slideLayout" Target="../slideLayouts/slideLayout26.xml"/><Relationship Id="rId27" Type="http://schemas.openxmlformats.org/officeDocument/2006/relationships/slideLayout" Target="../slideLayouts/slideLayout27.xml"/><Relationship Id="rId28" Type="http://schemas.openxmlformats.org/officeDocument/2006/relationships/slideLayout" Target="../slideLayouts/slideLayout28.xml"/><Relationship Id="rId29" Type="http://schemas.openxmlformats.org/officeDocument/2006/relationships/slideLayout" Target="../slideLayouts/slideLayout29.xml"/><Relationship Id="rId30" Type="http://schemas.openxmlformats.org/officeDocument/2006/relationships/slideLayout" Target="../slideLayouts/slideLayout30.xml"/><Relationship Id="rId31" Type="http://schemas.openxmlformats.org/officeDocument/2006/relationships/slideLayout" Target="../slideLayouts/slideLayout31.xml"/><Relationship Id="rId32" Type="http://schemas.openxmlformats.org/officeDocument/2006/relationships/slideLayout" Target="../slideLayouts/slideLayout32.xml"/><Relationship Id="rId33" Type="http://schemas.openxmlformats.org/officeDocument/2006/relationships/slideLayout" Target="../slideLayouts/slideLayout33.xml"/><Relationship Id="rId34" Type="http://schemas.openxmlformats.org/officeDocument/2006/relationships/slideLayout" Target="../slideLayouts/slideLayout34.xml"/><Relationship Id="rId35" Type="http://schemas.openxmlformats.org/officeDocument/2006/relationships/slideLayout" Target="../slideLayouts/slideLayout35.xml"/><Relationship Id="rId36" Type="http://schemas.openxmlformats.org/officeDocument/2006/relationships/slideLayout" Target="../slideLayouts/slideLayout36.xml"/><Relationship Id="rId37" Type="http://schemas.openxmlformats.org/officeDocument/2006/relationships/slideLayout" Target="../slideLayouts/slideLayout37.xml"/><Relationship Id="rId38" Type="http://schemas.openxmlformats.org/officeDocument/2006/relationships/slideLayout" Target="../slideLayouts/slideLayout38.xml"/><Relationship Id="rId39" Type="http://schemas.openxmlformats.org/officeDocument/2006/relationships/slideLayout" Target="../slideLayouts/slideLayout39.xml"/><Relationship Id="rId40" Type="http://schemas.openxmlformats.org/officeDocument/2006/relationships/slideLayout" Target="../slideLayouts/slideLayout40.xml"/><Relationship Id="rId41" Type="http://schemas.openxmlformats.org/officeDocument/2006/relationships/slideLayout" Target="../slideLayouts/slideLayout41.xml"/><Relationship Id="rId4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  <p:sldLayoutId id="2147483661" r:id="rId13"/>
    <p:sldLayoutId id="2147483662" r:id="rId14"/>
    <p:sldLayoutId id="2147483663" r:id="rId15"/>
    <p:sldLayoutId id="2147483664" r:id="rId16"/>
    <p:sldLayoutId id="2147483665" r:id="rId17"/>
    <p:sldLayoutId id="2147483666" r:id="rId18"/>
    <p:sldLayoutId id="2147483667" r:id="rId19"/>
    <p:sldLayoutId id="2147483668" r:id="rId20"/>
    <p:sldLayoutId id="2147483669" r:id="rId21"/>
    <p:sldLayoutId id="2147483670" r:id="rId22"/>
    <p:sldLayoutId id="2147483671" r:id="rId23"/>
    <p:sldLayoutId id="2147483672" r:id="rId24"/>
    <p:sldLayoutId id="2147483673" r:id="rId25"/>
    <p:sldLayoutId id="2147483674" r:id="rId26"/>
    <p:sldLayoutId id="2147483675" r:id="rId27"/>
    <p:sldLayoutId id="2147483676" r:id="rId28"/>
    <p:sldLayoutId id="2147483677" r:id="rId29"/>
    <p:sldLayoutId id="2147483678" r:id="rId30"/>
    <p:sldLayoutId id="2147483679" r:id="rId31"/>
    <p:sldLayoutId id="2147483680" r:id="rId32"/>
    <p:sldLayoutId id="2147483681" r:id="rId33"/>
    <p:sldLayoutId id="2147483682" r:id="rId34"/>
    <p:sldLayoutId id="2147483683" r:id="rId35"/>
    <p:sldLayoutId id="2147483684" r:id="rId36"/>
    <p:sldLayoutId id="2147483685" r:id="rId37"/>
    <p:sldLayoutId id="2147483686" r:id="rId38"/>
    <p:sldLayoutId id="2147483687" r:id="rId39"/>
    <p:sldLayoutId id="2147483688" r:id="rId40"/>
    <p:sldLayoutId id="2147483689" r:id="rId4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hyperlink" Target="http://EZEAD.COM" TargetMode="External"/><Relationship Id="rId1" Type="http://schemas.openxmlformats.org/officeDocument/2006/relationships/image" Target="../media/image-1-1.png"/><Relationship Id="rId3" Type="http://schemas.openxmlformats.org/officeDocument/2006/relationships/slideLayout" Target="../slideLayouts/slideLayout2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4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Relationship Id="rId2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slideLayout" Target="../slideLayouts/slideLayout6.xml"/><Relationship Id="rId3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svg"/><Relationship Id="rId3" Type="http://schemas.openxmlformats.org/officeDocument/2006/relationships/image" Target="../media/image-7-3.png"/><Relationship Id="rId4" Type="http://schemas.openxmlformats.org/officeDocument/2006/relationships/image" Target="../media/image-7-4.svg"/><Relationship Id="rId5" Type="http://schemas.openxmlformats.org/officeDocument/2006/relationships/image" Target="../media/image-7-5.png"/><Relationship Id="rId6" Type="http://schemas.openxmlformats.org/officeDocument/2006/relationships/image" Target="../media/image-7-6.svg"/><Relationship Id="rId7" Type="http://schemas.openxmlformats.org/officeDocument/2006/relationships/slideLayout" Target="../slideLayouts/slideLayout8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slideLayout" Target="../slideLayouts/slideLayout9.xml"/><Relationship Id="rId3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.xml"/><Relationship Id="rId2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1.xml"/><Relationship Id="rId2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slideLayout" Target="../slideLayouts/slideLayout12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svg"/><Relationship Id="rId3" Type="http://schemas.openxmlformats.org/officeDocument/2006/relationships/image" Target="../media/image-12-3.png"/><Relationship Id="rId4" Type="http://schemas.openxmlformats.org/officeDocument/2006/relationships/image" Target="../media/image-12-4.svg"/><Relationship Id="rId5" Type="http://schemas.openxmlformats.org/officeDocument/2006/relationships/image" Target="../media/image-12-5.png"/><Relationship Id="rId6" Type="http://schemas.openxmlformats.org/officeDocument/2006/relationships/image" Target="../media/image-12-6.svg"/><Relationship Id="rId7" Type="http://schemas.openxmlformats.org/officeDocument/2006/relationships/image" Target="../media/image-12-7.png"/><Relationship Id="rId8" Type="http://schemas.openxmlformats.org/officeDocument/2006/relationships/image" Target="../media/image-12-8.svg"/><Relationship Id="rId9" Type="http://schemas.openxmlformats.org/officeDocument/2006/relationships/image" Target="../media/image-12-9.png"/><Relationship Id="rId10" Type="http://schemas.openxmlformats.org/officeDocument/2006/relationships/image" Target="../media/image-12-10.svg"/><Relationship Id="rId11" Type="http://schemas.openxmlformats.org/officeDocument/2006/relationships/slideLayout" Target="../slideLayouts/slideLayout13.xml"/><Relationship Id="rId12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svg"/><Relationship Id="rId3" Type="http://schemas.openxmlformats.org/officeDocument/2006/relationships/image" Target="../media/image-13-3.png"/><Relationship Id="rId4" Type="http://schemas.openxmlformats.org/officeDocument/2006/relationships/image" Target="../media/image-13-4.svg"/><Relationship Id="rId5" Type="http://schemas.openxmlformats.org/officeDocument/2006/relationships/image" Target="../media/image-13-5.png"/><Relationship Id="rId6" Type="http://schemas.openxmlformats.org/officeDocument/2006/relationships/image" Target="../media/image-13-6.svg"/><Relationship Id="rId7" Type="http://schemas.openxmlformats.org/officeDocument/2006/relationships/image" Target="../media/image-13-7.png"/><Relationship Id="rId8" Type="http://schemas.openxmlformats.org/officeDocument/2006/relationships/image" Target="../media/image-13-8.svg"/><Relationship Id="rId9" Type="http://schemas.openxmlformats.org/officeDocument/2006/relationships/slideLayout" Target="../slideLayouts/slideLayout14.xml"/><Relationship Id="rId10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slideLayout" Target="../slideLayouts/slideLayout15.xml"/><Relationship Id="rId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6.xml"/><Relationship Id="rId2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7.xml"/><Relationship Id="rId2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slideLayout" Target="../slideLayouts/slideLayout18.xml"/><Relationship Id="rId3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svg"/><Relationship Id="rId3" Type="http://schemas.openxmlformats.org/officeDocument/2006/relationships/image" Target="../media/image-18-3.png"/><Relationship Id="rId4" Type="http://schemas.openxmlformats.org/officeDocument/2006/relationships/image" Target="../media/image-18-4.svg"/><Relationship Id="rId5" Type="http://schemas.openxmlformats.org/officeDocument/2006/relationships/image" Target="../media/image-18-5.png"/><Relationship Id="rId6" Type="http://schemas.openxmlformats.org/officeDocument/2006/relationships/image" Target="../media/image-18-6.svg"/><Relationship Id="rId7" Type="http://schemas.openxmlformats.org/officeDocument/2006/relationships/slideLayout" Target="../slideLayouts/slideLayout19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20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1.xml"/><Relationship Id="rId2" Type="http://schemas.openxmlformats.org/officeDocument/2006/relationships/notesSlide" Target="../notesSlides/notesSlide20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1-1.png"/><Relationship Id="rId2" Type="http://schemas.openxmlformats.org/officeDocument/2006/relationships/image" Target="../media/image-21-2.svg"/><Relationship Id="rId3" Type="http://schemas.openxmlformats.org/officeDocument/2006/relationships/image" Target="../media/image-21-3.png"/><Relationship Id="rId4" Type="http://schemas.openxmlformats.org/officeDocument/2006/relationships/image" Target="../media/image-21-4.svg"/><Relationship Id="rId5" Type="http://schemas.openxmlformats.org/officeDocument/2006/relationships/slideLayout" Target="../slideLayouts/slideLayout22.xml"/><Relationship Id="rId6" Type="http://schemas.openxmlformats.org/officeDocument/2006/relationships/notesSlide" Target="../notesSlides/notesSlide21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2-1.png"/><Relationship Id="rId2" Type="http://schemas.openxmlformats.org/officeDocument/2006/relationships/slideLayout" Target="../slideLayouts/slideLayout23.xml"/><Relationship Id="rId3" Type="http://schemas.openxmlformats.org/officeDocument/2006/relationships/notesSlide" Target="../notesSlides/notesSlide2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4.xml"/><Relationship Id="rId2" Type="http://schemas.openxmlformats.org/officeDocument/2006/relationships/notesSlide" Target="../notesSlides/notesSlide23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4-1.png"/><Relationship Id="rId2" Type="http://schemas.openxmlformats.org/officeDocument/2006/relationships/slideLayout" Target="../slideLayouts/slideLayout25.xml"/><Relationship Id="rId3" Type="http://schemas.openxmlformats.org/officeDocument/2006/relationships/notesSlide" Target="../notesSlides/notesSlide24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5-1.png"/><Relationship Id="rId2" Type="http://schemas.openxmlformats.org/officeDocument/2006/relationships/image" Target="../media/image-25-2.svg"/><Relationship Id="rId3" Type="http://schemas.openxmlformats.org/officeDocument/2006/relationships/image" Target="../media/image-25-3.png"/><Relationship Id="rId4" Type="http://schemas.openxmlformats.org/officeDocument/2006/relationships/image" Target="../media/image-25-4.svg"/><Relationship Id="rId5" Type="http://schemas.openxmlformats.org/officeDocument/2006/relationships/image" Target="../media/image-25-5.png"/><Relationship Id="rId6" Type="http://schemas.openxmlformats.org/officeDocument/2006/relationships/image" Target="../media/image-25-6.svg"/><Relationship Id="rId7" Type="http://schemas.openxmlformats.org/officeDocument/2006/relationships/image" Target="../media/image-25-7.png"/><Relationship Id="rId8" Type="http://schemas.openxmlformats.org/officeDocument/2006/relationships/image" Target="../media/image-25-8.svg"/><Relationship Id="rId9" Type="http://schemas.openxmlformats.org/officeDocument/2006/relationships/slideLayout" Target="../slideLayouts/slideLayout26.xml"/><Relationship Id="rId10" Type="http://schemas.openxmlformats.org/officeDocument/2006/relationships/notesSlide" Target="../notesSlides/notesSlide25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6-1.png"/><Relationship Id="rId2" Type="http://schemas.openxmlformats.org/officeDocument/2006/relationships/slideLayout" Target="../slideLayouts/slideLayout27.xml"/><Relationship Id="rId3" Type="http://schemas.openxmlformats.org/officeDocument/2006/relationships/notesSlide" Target="../notesSlides/notesSlide26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8.xml"/><Relationship Id="rId2" Type="http://schemas.openxmlformats.org/officeDocument/2006/relationships/notesSlide" Target="../notesSlides/notesSlide27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8-1.png"/><Relationship Id="rId2" Type="http://schemas.openxmlformats.org/officeDocument/2006/relationships/image" Target="../media/image-28-2.png"/><Relationship Id="rId3" Type="http://schemas.openxmlformats.org/officeDocument/2006/relationships/slideLayout" Target="../slideLayouts/slideLayout29.xml"/><Relationship Id="rId4" Type="http://schemas.openxmlformats.org/officeDocument/2006/relationships/notesSlide" Target="../notesSlides/notesSlide28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9-1.png"/><Relationship Id="rId2" Type="http://schemas.openxmlformats.org/officeDocument/2006/relationships/slideLayout" Target="../slideLayouts/slideLayout30.xml"/><Relationship Id="rId3" Type="http://schemas.openxmlformats.org/officeDocument/2006/relationships/notesSlide" Target="../notesSlides/notesSlide29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1.xml"/><Relationship Id="rId2" Type="http://schemas.openxmlformats.org/officeDocument/2006/relationships/notesSlide" Target="../notesSlides/notesSlide30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2.xml"/><Relationship Id="rId2" Type="http://schemas.openxmlformats.org/officeDocument/2006/relationships/notesSlide" Target="../notesSlides/notesSlide31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2-1.png"/><Relationship Id="rId2" Type="http://schemas.openxmlformats.org/officeDocument/2006/relationships/slideLayout" Target="../slideLayouts/slideLayout33.xml"/><Relationship Id="rId3" Type="http://schemas.openxmlformats.org/officeDocument/2006/relationships/notesSlide" Target="../notesSlides/notesSlide32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4.xml"/><Relationship Id="rId2" Type="http://schemas.openxmlformats.org/officeDocument/2006/relationships/notesSlide" Target="../notesSlides/notesSlide33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4-1.png"/><Relationship Id="rId2" Type="http://schemas.openxmlformats.org/officeDocument/2006/relationships/image" Target="../media/image-34-2.svg"/><Relationship Id="rId3" Type="http://schemas.openxmlformats.org/officeDocument/2006/relationships/image" Target="../media/image-34-3.png"/><Relationship Id="rId4" Type="http://schemas.openxmlformats.org/officeDocument/2006/relationships/image" Target="../media/image-34-4.svg"/><Relationship Id="rId5" Type="http://schemas.openxmlformats.org/officeDocument/2006/relationships/image" Target="../media/image-34-5.png"/><Relationship Id="rId6" Type="http://schemas.openxmlformats.org/officeDocument/2006/relationships/image" Target="../media/image-34-6.svg"/><Relationship Id="rId7" Type="http://schemas.openxmlformats.org/officeDocument/2006/relationships/image" Target="../media/image-34-7.png"/><Relationship Id="rId8" Type="http://schemas.openxmlformats.org/officeDocument/2006/relationships/image" Target="../media/image-34-8.svg"/><Relationship Id="rId9" Type="http://schemas.openxmlformats.org/officeDocument/2006/relationships/slideLayout" Target="../slideLayouts/slideLayout35.xml"/><Relationship Id="rId10" Type="http://schemas.openxmlformats.org/officeDocument/2006/relationships/notesSlide" Target="../notesSlides/notesSlide34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6.xml"/><Relationship Id="rId2" Type="http://schemas.openxmlformats.org/officeDocument/2006/relationships/notesSlide" Target="../notesSlides/notesSlide35.xml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6-1.png"/><Relationship Id="rId2" Type="http://schemas.openxmlformats.org/officeDocument/2006/relationships/slideLayout" Target="../slideLayouts/slideLayout37.xml"/><Relationship Id="rId3" Type="http://schemas.openxmlformats.org/officeDocument/2006/relationships/notesSlide" Target="../notesSlides/notesSlide36.xml"/></Relationships>
</file>

<file path=ppt/slides/_rels/slide3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7-1.png"/><Relationship Id="rId2" Type="http://schemas.openxmlformats.org/officeDocument/2006/relationships/image" Target="../media/image-37-2.png"/><Relationship Id="rId3" Type="http://schemas.openxmlformats.org/officeDocument/2006/relationships/image" Target="../media/image-37-3.png"/><Relationship Id="rId4" Type="http://schemas.openxmlformats.org/officeDocument/2006/relationships/image" Target="../media/image-37-4.png"/><Relationship Id="rId5" Type="http://schemas.openxmlformats.org/officeDocument/2006/relationships/slideLayout" Target="../slideLayouts/slideLayout38.xml"/><Relationship Id="rId6" Type="http://schemas.openxmlformats.org/officeDocument/2006/relationships/notesSlide" Target="../notesSlides/notesSlide37.xml"/></Relationships>
</file>

<file path=ppt/slides/_rels/slide3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8-1.png"/><Relationship Id="rId2" Type="http://schemas.openxmlformats.org/officeDocument/2006/relationships/image" Target="../media/image-38-2.png"/><Relationship Id="rId3" Type="http://schemas.openxmlformats.org/officeDocument/2006/relationships/slideLayout" Target="../slideLayouts/slideLayout39.xml"/><Relationship Id="rId4" Type="http://schemas.openxmlformats.org/officeDocument/2006/relationships/notesSlide" Target="../notesSlides/notesSlide38.xml"/></Relationships>
</file>

<file path=ppt/slides/_rels/slide3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9-1.png"/><Relationship Id="rId2" Type="http://schemas.openxmlformats.org/officeDocument/2006/relationships/slideLayout" Target="../slideLayouts/slideLayout40.xml"/><Relationship Id="rId3" Type="http://schemas.openxmlformats.org/officeDocument/2006/relationships/notesSlide" Target="../notesSlides/notesSlide39.xml"/></Relationships>
</file>

<file path=ppt/slides/_rels/slide4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1.xml"/><Relationship Id="rId2" Type="http://schemas.openxmlformats.org/officeDocument/2006/relationships/notesSlide" Target="../notesSlides/notesSlide4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5486400" cy="8229600"/>
          </a:xfrm>
          <a:prstGeom prst="rect">
            <a:avLst/>
          </a:prstGeom>
        </p:spPr>
      </p:pic>
      <p:sp>
        <p:nvSpPr>
          <p:cNvPr id="3" name="Text 0"/>
          <p:cNvSpPr/>
          <p:nvPr/>
        </p:nvSpPr>
        <p:spPr>
          <a:xfrm>
            <a:off x="6280190" y="3120271"/>
            <a:ext cx="5209937" cy="651272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algn="l" indent="0" marL="0">
              <a:lnSpc>
                <a:spcPts val="5100"/>
              </a:lnSpc>
              <a:buNone/>
            </a:pPr>
            <a:r>
              <a:rPr lang="en-US" sz="4100" b="1" u="sng" dirty="0">
                <a:solidFill>
                  <a:srgbClr val="007EBD"/>
                </a:solidFill>
                <a:latin typeface="Petrona Bold" pitchFamily="34" charset="0"/>
                <a:ea typeface="Petrona Bold" pitchFamily="34" charset="-122"/>
                <a:cs typeface="Petrona Bold" pitchFamily="34" charset="-120"/>
                <a:hlinkClick r:id="rId2" invalidUrl="" action="" tgtFrame="" tooltip="" history="1" highlightClick="0" endSnd="0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EZEAD.COM</a:t>
            </a:r>
            <a:endParaRPr lang="en-US" sz="4100" dirty="0"/>
          </a:p>
        </p:txBody>
      </p:sp>
      <p:sp>
        <p:nvSpPr>
          <p:cNvPr id="4" name="Text 1"/>
          <p:cNvSpPr/>
          <p:nvPr/>
        </p:nvSpPr>
        <p:spPr>
          <a:xfrm>
            <a:off x="6280190" y="3850838"/>
            <a:ext cx="3957161" cy="325636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algn="l" indent="0" marL="0">
              <a:lnSpc>
                <a:spcPts val="2550"/>
              </a:lnSpc>
              <a:buNone/>
            </a:pPr>
            <a:r>
              <a:rPr lang="en-US" sz="2050" b="1" dirty="0">
                <a:solidFill>
                  <a:srgbClr val="000000"/>
                </a:solidFill>
                <a:latin typeface="Petrona Bold" pitchFamily="34" charset="0"/>
                <a:ea typeface="Petrona Bold" pitchFamily="34" charset="-122"/>
                <a:cs typeface="Petrona Bold" pitchFamily="34" charset="-120"/>
              </a:rPr>
              <a:t>Tier-1 Investor Concept Overview</a:t>
            </a:r>
            <a:endParaRPr lang="en-US" sz="2050" dirty="0"/>
          </a:p>
        </p:txBody>
      </p:sp>
      <p:sp>
        <p:nvSpPr>
          <p:cNvPr id="5" name="Text 2"/>
          <p:cNvSpPr/>
          <p:nvPr/>
        </p:nvSpPr>
        <p:spPr>
          <a:xfrm>
            <a:off x="6280190" y="4474131"/>
            <a:ext cx="7556421" cy="63507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ts val="2500"/>
              </a:lnSpc>
              <a:buNone/>
            </a:pPr>
            <a:r>
              <a:rPr lang="en-US" sz="1550" dirty="0">
                <a:solidFill>
                  <a:srgbClr val="272525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Building a Search-First Global Classifieds, Marketplace, Auctions, and Human-Powered Data Infrastructure Layer</a:t>
            </a:r>
            <a:endParaRPr lang="en-US" sz="155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793790" y="2691170"/>
            <a:ext cx="2604968" cy="325636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algn="l" indent="0" marL="0">
              <a:lnSpc>
                <a:spcPts val="2550"/>
              </a:lnSpc>
              <a:buNone/>
            </a:pPr>
            <a:r>
              <a:rPr lang="en-US" sz="2050" b="1" dirty="0">
                <a:solidFill>
                  <a:srgbClr val="000000"/>
                </a:solidFill>
                <a:latin typeface="Petrona Bold" pitchFamily="34" charset="0"/>
                <a:ea typeface="Petrona Bold" pitchFamily="34" charset="-122"/>
                <a:cs typeface="Petrona Bold" pitchFamily="34" charset="-120"/>
              </a:rPr>
              <a:t>Executive Summary</a:t>
            </a:r>
            <a:endParaRPr lang="en-US" sz="2050" dirty="0"/>
          </a:p>
        </p:txBody>
      </p:sp>
      <p:sp>
        <p:nvSpPr>
          <p:cNvPr id="3" name="Text 1"/>
          <p:cNvSpPr/>
          <p:nvPr/>
        </p:nvSpPr>
        <p:spPr>
          <a:xfrm>
            <a:off x="793790" y="3096101"/>
            <a:ext cx="10042446" cy="651272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algn="l" indent="0" marL="0">
              <a:lnSpc>
                <a:spcPts val="5100"/>
              </a:lnSpc>
              <a:buNone/>
            </a:pPr>
            <a:r>
              <a:rPr lang="en-US" sz="4100" b="1" dirty="0">
                <a:solidFill>
                  <a:srgbClr val="000000"/>
                </a:solidFill>
                <a:latin typeface="Petrona Bold" pitchFamily="34" charset="0"/>
                <a:ea typeface="Petrona Bold" pitchFamily="34" charset="-122"/>
                <a:cs typeface="Petrona Bold" pitchFamily="34" charset="-120"/>
              </a:rPr>
              <a:t>One Platform. Every Market. Every Listing.</a:t>
            </a:r>
            <a:endParaRPr lang="en-US" sz="4100" dirty="0"/>
          </a:p>
        </p:txBody>
      </p:sp>
      <p:sp>
        <p:nvSpPr>
          <p:cNvPr id="4" name="Text 2"/>
          <p:cNvSpPr/>
          <p:nvPr/>
        </p:nvSpPr>
        <p:spPr>
          <a:xfrm>
            <a:off x="793790" y="4045029"/>
            <a:ext cx="13042821" cy="63507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ts val="2500"/>
              </a:lnSpc>
              <a:buNone/>
            </a:pPr>
            <a:r>
              <a:rPr lang="en-US" sz="1550" dirty="0">
                <a:solidFill>
                  <a:srgbClr val="272525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Ezead.com is a fully built, next-generation classifieds, marketplace, auction, and advertising ecosystem designed to unify local commerce and global discovery inside one structured platform.</a:t>
            </a:r>
            <a:endParaRPr lang="en-US" sz="1550" dirty="0"/>
          </a:p>
        </p:txBody>
      </p:sp>
      <p:sp>
        <p:nvSpPr>
          <p:cNvPr id="5" name="Text 3"/>
          <p:cNvSpPr/>
          <p:nvPr/>
        </p:nvSpPr>
        <p:spPr>
          <a:xfrm>
            <a:off x="793790" y="4903351"/>
            <a:ext cx="13042821" cy="63507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ts val="2500"/>
              </a:lnSpc>
              <a:buNone/>
            </a:pPr>
            <a:r>
              <a:rPr lang="en-US" sz="1550" dirty="0">
                <a:solidFill>
                  <a:srgbClr val="272525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The concept is simple but extremely large: allow people and businesses to create their own listings, control their own content, and make that content searchable — built for local relevance, national reach, global expansion, SEO indexing, and future AI discovery.</a:t>
            </a:r>
            <a:endParaRPr lang="en-US" sz="155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5486400" cy="8229600"/>
          </a:xfrm>
          <a:prstGeom prst="rect">
            <a:avLst/>
          </a:prstGeom>
        </p:spPr>
      </p:pic>
      <p:sp>
        <p:nvSpPr>
          <p:cNvPr id="3" name="Text 0"/>
          <p:cNvSpPr/>
          <p:nvPr/>
        </p:nvSpPr>
        <p:spPr>
          <a:xfrm>
            <a:off x="6280190" y="2576036"/>
            <a:ext cx="5522119" cy="651272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algn="l" indent="0" marL="0">
              <a:lnSpc>
                <a:spcPts val="5100"/>
              </a:lnSpc>
              <a:buNone/>
            </a:pPr>
            <a:r>
              <a:rPr lang="en-US" sz="4100" b="1" dirty="0">
                <a:solidFill>
                  <a:srgbClr val="000000"/>
                </a:solidFill>
                <a:latin typeface="Petrona Bold" pitchFamily="34" charset="0"/>
                <a:ea typeface="Petrona Bold" pitchFamily="34" charset="-122"/>
                <a:cs typeface="Petrona Bold" pitchFamily="34" charset="-120"/>
              </a:rPr>
              <a:t>What Ezead Is Building</a:t>
            </a:r>
            <a:endParaRPr lang="en-US" sz="4100" dirty="0"/>
          </a:p>
        </p:txBody>
      </p:sp>
      <p:sp>
        <p:nvSpPr>
          <p:cNvPr id="4" name="Text 1"/>
          <p:cNvSpPr/>
          <p:nvPr/>
        </p:nvSpPr>
        <p:spPr>
          <a:xfrm>
            <a:off x="6280190" y="3524964"/>
            <a:ext cx="7556421" cy="9526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ts val="2500"/>
              </a:lnSpc>
              <a:buNone/>
            </a:pPr>
            <a:r>
              <a:rPr lang="en-US" sz="1550" dirty="0">
                <a:solidFill>
                  <a:srgbClr val="272525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At completion, Ezead is positioned to cover </a:t>
            </a:r>
            <a:pPr algn="l" indent="0" marL="0">
              <a:lnSpc>
                <a:spcPts val="2500"/>
              </a:lnSpc>
              <a:buNone/>
            </a:pPr>
            <a:r>
              <a:rPr lang="en-US" sz="1550" b="1" dirty="0">
                <a:solidFill>
                  <a:srgbClr val="272525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every country</a:t>
            </a:r>
            <a:pPr algn="l" indent="0" marL="0">
              <a:lnSpc>
                <a:spcPts val="2500"/>
              </a:lnSpc>
              <a:buNone/>
            </a:pPr>
            <a:r>
              <a:rPr lang="en-US" sz="1550" dirty="0">
                <a:solidFill>
                  <a:srgbClr val="272525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 that supports online classifieds — every region, province, state, city, and neighbourhood. This turns Ezead into more than a website.</a:t>
            </a:r>
            <a:endParaRPr lang="en-US" sz="1550" dirty="0"/>
          </a:p>
        </p:txBody>
      </p:sp>
      <p:sp>
        <p:nvSpPr>
          <p:cNvPr id="5" name="Text 2"/>
          <p:cNvSpPr/>
          <p:nvPr/>
        </p:nvSpPr>
        <p:spPr>
          <a:xfrm>
            <a:off x="6280190" y="4700826"/>
            <a:ext cx="7556421" cy="9526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ts val="2500"/>
              </a:lnSpc>
              <a:buNone/>
            </a:pPr>
            <a:r>
              <a:rPr lang="en-US" sz="1550" dirty="0">
                <a:solidFill>
                  <a:srgbClr val="272525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It becomes a </a:t>
            </a:r>
            <a:pPr algn="l" indent="0" marL="0">
              <a:lnSpc>
                <a:spcPts val="2500"/>
              </a:lnSpc>
              <a:buNone/>
            </a:pPr>
            <a:r>
              <a:rPr lang="en-US" sz="1550" b="1" dirty="0">
                <a:solidFill>
                  <a:srgbClr val="272525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structured, human-powered database</a:t>
            </a:r>
            <a:pPr algn="l" indent="0" marL="0">
              <a:lnSpc>
                <a:spcPts val="2500"/>
              </a:lnSpc>
              <a:buNone/>
            </a:pPr>
            <a:r>
              <a:rPr lang="en-US" sz="1550" dirty="0">
                <a:solidFill>
                  <a:srgbClr val="272525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 of real-world goods, services, jobs, rentals, real estate, vehicles, equipment, events, business offerings, and future transaction opportunities.</a:t>
            </a:r>
            <a:endParaRPr lang="en-US" sz="155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793790" y="2353270"/>
            <a:ext cx="5209937" cy="651272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algn="l" indent="0" marL="0">
              <a:lnSpc>
                <a:spcPts val="5100"/>
              </a:lnSpc>
              <a:buNone/>
            </a:pPr>
            <a:r>
              <a:rPr lang="en-US" sz="4100" b="1" dirty="0">
                <a:solidFill>
                  <a:srgbClr val="000000"/>
                </a:solidFill>
                <a:latin typeface="Petrona Bold" pitchFamily="34" charset="0"/>
                <a:ea typeface="Petrona Bold" pitchFamily="34" charset="-122"/>
                <a:cs typeface="Petrona Bold" pitchFamily="34" charset="-120"/>
              </a:rPr>
              <a:t>Why Ezead Exists</a:t>
            </a:r>
            <a:endParaRPr lang="en-US" sz="4100" dirty="0"/>
          </a:p>
        </p:txBody>
      </p:sp>
      <p:sp>
        <p:nvSpPr>
          <p:cNvPr id="3" name="Shape 1"/>
          <p:cNvSpPr/>
          <p:nvPr/>
        </p:nvSpPr>
        <p:spPr>
          <a:xfrm>
            <a:off x="793790" y="3401378"/>
            <a:ext cx="4215289" cy="2474833"/>
          </a:xfrm>
          <a:prstGeom prst="roundRect">
            <a:avLst>
              <a:gd name="adj" fmla="val 4434"/>
            </a:avLst>
          </a:prstGeom>
          <a:solidFill>
            <a:srgbClr val="FFFFFF">
              <a:alpha val="95000"/>
            </a:srgbClr>
          </a:solidFill>
          <a:ln w="22860">
            <a:solidFill>
              <a:srgbClr val="B2D4E5"/>
            </a:solidFill>
            <a:prstDash val="solid"/>
          </a:ln>
        </p:spPr>
      </p:sp>
      <p:sp>
        <p:nvSpPr>
          <p:cNvPr id="4" name="Shape 2"/>
          <p:cNvSpPr/>
          <p:nvPr/>
        </p:nvSpPr>
        <p:spPr>
          <a:xfrm>
            <a:off x="770930" y="3401378"/>
            <a:ext cx="91440" cy="2474833"/>
          </a:xfrm>
          <a:prstGeom prst="roundRect">
            <a:avLst>
              <a:gd name="adj" fmla="val 91163"/>
            </a:avLst>
          </a:prstGeom>
          <a:solidFill>
            <a:srgbClr val="007EBD"/>
          </a:solidFill>
          <a:ln/>
        </p:spPr>
      </p:sp>
      <p:sp>
        <p:nvSpPr>
          <p:cNvPr id="5" name="Text 3"/>
          <p:cNvSpPr/>
          <p:nvPr/>
        </p:nvSpPr>
        <p:spPr>
          <a:xfrm>
            <a:off x="1083588" y="3622596"/>
            <a:ext cx="2668310" cy="325636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algn="l" indent="0" marL="0">
              <a:lnSpc>
                <a:spcPts val="2550"/>
              </a:lnSpc>
              <a:buNone/>
            </a:pPr>
            <a:r>
              <a:rPr lang="en-US" sz="2050" b="1" dirty="0">
                <a:solidFill>
                  <a:srgbClr val="272525"/>
                </a:solidFill>
                <a:latin typeface="Petrona Bold" pitchFamily="34" charset="0"/>
                <a:ea typeface="Petrona Bold" pitchFamily="34" charset="-122"/>
                <a:cs typeface="Petrona Bold" pitchFamily="34" charset="-120"/>
              </a:rPr>
              <a:t>Fragmented Platforms</a:t>
            </a:r>
            <a:endParaRPr lang="en-US" sz="2050" dirty="0"/>
          </a:p>
        </p:txBody>
      </p:sp>
      <p:sp>
        <p:nvSpPr>
          <p:cNvPr id="6" name="Text 4"/>
          <p:cNvSpPr/>
          <p:nvPr/>
        </p:nvSpPr>
        <p:spPr>
          <a:xfrm>
            <a:off x="1083588" y="4067294"/>
            <a:ext cx="3704273" cy="12701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ts val="2500"/>
              </a:lnSpc>
              <a:buNone/>
            </a:pPr>
            <a:r>
              <a:rPr lang="en-US" sz="1550" dirty="0">
                <a:solidFill>
                  <a:srgbClr val="272525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Legacy classifieds are fragmented by country, region, category, or app ecosystem — forcing sellers to duplicate listings across multiple sites.</a:t>
            </a:r>
            <a:endParaRPr lang="en-US" sz="1550" dirty="0"/>
          </a:p>
        </p:txBody>
      </p:sp>
      <p:sp>
        <p:nvSpPr>
          <p:cNvPr id="7" name="Shape 5"/>
          <p:cNvSpPr/>
          <p:nvPr/>
        </p:nvSpPr>
        <p:spPr>
          <a:xfrm>
            <a:off x="5207437" y="3401378"/>
            <a:ext cx="4215408" cy="2474833"/>
          </a:xfrm>
          <a:prstGeom prst="roundRect">
            <a:avLst>
              <a:gd name="adj" fmla="val 4434"/>
            </a:avLst>
          </a:prstGeom>
          <a:solidFill>
            <a:srgbClr val="FFFFFF">
              <a:alpha val="95000"/>
            </a:srgbClr>
          </a:solidFill>
          <a:ln w="22860">
            <a:solidFill>
              <a:srgbClr val="B2D4E5"/>
            </a:solidFill>
            <a:prstDash val="solid"/>
          </a:ln>
        </p:spPr>
      </p:sp>
      <p:sp>
        <p:nvSpPr>
          <p:cNvPr id="8" name="Shape 6"/>
          <p:cNvSpPr/>
          <p:nvPr/>
        </p:nvSpPr>
        <p:spPr>
          <a:xfrm>
            <a:off x="5184577" y="3401378"/>
            <a:ext cx="91440" cy="2474833"/>
          </a:xfrm>
          <a:prstGeom prst="roundRect">
            <a:avLst>
              <a:gd name="adj" fmla="val 91163"/>
            </a:avLst>
          </a:prstGeom>
          <a:solidFill>
            <a:srgbClr val="007EBD"/>
          </a:solidFill>
          <a:ln/>
        </p:spPr>
      </p:sp>
      <p:sp>
        <p:nvSpPr>
          <p:cNvPr id="9" name="Text 7"/>
          <p:cNvSpPr/>
          <p:nvPr/>
        </p:nvSpPr>
        <p:spPr>
          <a:xfrm>
            <a:off x="5497235" y="3622596"/>
            <a:ext cx="2604968" cy="325636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algn="l" indent="0" marL="0">
              <a:lnSpc>
                <a:spcPts val="2550"/>
              </a:lnSpc>
              <a:buNone/>
            </a:pPr>
            <a:r>
              <a:rPr lang="en-US" sz="2050" b="1" dirty="0">
                <a:solidFill>
                  <a:srgbClr val="272525"/>
                </a:solidFill>
                <a:latin typeface="Petrona Bold" pitchFamily="34" charset="0"/>
                <a:ea typeface="Petrona Bold" pitchFamily="34" charset="-122"/>
                <a:cs typeface="Petrona Bold" pitchFamily="34" charset="-120"/>
              </a:rPr>
              <a:t>Pay-to-Play Visibility</a:t>
            </a:r>
            <a:endParaRPr lang="en-US" sz="2050" dirty="0"/>
          </a:p>
        </p:txBody>
      </p:sp>
      <p:sp>
        <p:nvSpPr>
          <p:cNvPr id="10" name="Text 8"/>
          <p:cNvSpPr/>
          <p:nvPr/>
        </p:nvSpPr>
        <p:spPr>
          <a:xfrm>
            <a:off x="5497235" y="4067294"/>
            <a:ext cx="3704392" cy="12701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ts val="2500"/>
              </a:lnSpc>
              <a:buNone/>
            </a:pPr>
            <a:r>
              <a:rPr lang="en-US" sz="1550" dirty="0">
                <a:solidFill>
                  <a:srgbClr val="272525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Sellers must pay for exposure, fight algorithmic suppression, or operate inside closed platforms where search engines cannot fully access content.</a:t>
            </a:r>
            <a:endParaRPr lang="en-US" sz="1550" dirty="0"/>
          </a:p>
        </p:txBody>
      </p:sp>
      <p:sp>
        <p:nvSpPr>
          <p:cNvPr id="11" name="Shape 9"/>
          <p:cNvSpPr/>
          <p:nvPr/>
        </p:nvSpPr>
        <p:spPr>
          <a:xfrm>
            <a:off x="9621203" y="3401378"/>
            <a:ext cx="4215289" cy="2474833"/>
          </a:xfrm>
          <a:prstGeom prst="roundRect">
            <a:avLst>
              <a:gd name="adj" fmla="val 4434"/>
            </a:avLst>
          </a:prstGeom>
          <a:solidFill>
            <a:srgbClr val="FFFFFF">
              <a:alpha val="95000"/>
            </a:srgbClr>
          </a:solidFill>
          <a:ln w="22860">
            <a:solidFill>
              <a:srgbClr val="B2D4E5"/>
            </a:solidFill>
            <a:prstDash val="solid"/>
          </a:ln>
        </p:spPr>
      </p:sp>
      <p:sp>
        <p:nvSpPr>
          <p:cNvPr id="12" name="Shape 10"/>
          <p:cNvSpPr/>
          <p:nvPr/>
        </p:nvSpPr>
        <p:spPr>
          <a:xfrm>
            <a:off x="9598343" y="3401378"/>
            <a:ext cx="91440" cy="2474833"/>
          </a:xfrm>
          <a:prstGeom prst="roundRect">
            <a:avLst>
              <a:gd name="adj" fmla="val 91163"/>
            </a:avLst>
          </a:prstGeom>
          <a:solidFill>
            <a:srgbClr val="007EBD"/>
          </a:solidFill>
          <a:ln/>
        </p:spPr>
      </p:sp>
      <p:sp>
        <p:nvSpPr>
          <p:cNvPr id="13" name="Text 11"/>
          <p:cNvSpPr/>
          <p:nvPr/>
        </p:nvSpPr>
        <p:spPr>
          <a:xfrm>
            <a:off x="9911001" y="3622596"/>
            <a:ext cx="2604968" cy="325636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algn="l" indent="0" marL="0">
              <a:lnSpc>
                <a:spcPts val="2550"/>
              </a:lnSpc>
              <a:buNone/>
            </a:pPr>
            <a:r>
              <a:rPr lang="en-US" sz="2050" b="1" dirty="0">
                <a:solidFill>
                  <a:srgbClr val="272525"/>
                </a:solidFill>
                <a:latin typeface="Petrona Bold" pitchFamily="34" charset="0"/>
                <a:ea typeface="Petrona Bold" pitchFamily="34" charset="-122"/>
                <a:cs typeface="Petrona Bold" pitchFamily="34" charset="-120"/>
              </a:rPr>
              <a:t>The Ezead Solution</a:t>
            </a:r>
            <a:endParaRPr lang="en-US" sz="2050" dirty="0"/>
          </a:p>
        </p:txBody>
      </p:sp>
      <p:sp>
        <p:nvSpPr>
          <p:cNvPr id="14" name="Text 12"/>
          <p:cNvSpPr/>
          <p:nvPr/>
        </p:nvSpPr>
        <p:spPr>
          <a:xfrm>
            <a:off x="9911001" y="4067294"/>
            <a:ext cx="3704273" cy="158769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ts val="2500"/>
              </a:lnSpc>
              <a:buNone/>
            </a:pPr>
            <a:r>
              <a:rPr lang="en-US" sz="1550" dirty="0">
                <a:solidFill>
                  <a:srgbClr val="272525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An open, searchable, user-controlled marketplace infrastructure layer — organized through precise geography, precise categories, and search-aligned data architecture.</a:t>
            </a:r>
            <a:endParaRPr lang="en-US" sz="155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5486400" cy="8229600"/>
          </a:xfrm>
          <a:prstGeom prst="rect">
            <a:avLst/>
          </a:prstGeom>
        </p:spPr>
      </p:pic>
      <p:sp>
        <p:nvSpPr>
          <p:cNvPr id="3" name="Text 0"/>
          <p:cNvSpPr/>
          <p:nvPr/>
        </p:nvSpPr>
        <p:spPr>
          <a:xfrm>
            <a:off x="6280190" y="2409230"/>
            <a:ext cx="7556421" cy="13025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ts val="5100"/>
              </a:lnSpc>
              <a:buNone/>
            </a:pPr>
            <a:r>
              <a:rPr lang="en-US" sz="4100" b="1" dirty="0">
                <a:solidFill>
                  <a:srgbClr val="000000"/>
                </a:solidFill>
                <a:latin typeface="Petrona Bold" pitchFamily="34" charset="0"/>
                <a:ea typeface="Petrona Bold" pitchFamily="34" charset="-122"/>
                <a:cs typeface="Petrona Bold" pitchFamily="34" charset="-120"/>
              </a:rPr>
              <a:t>The Problem with Legacy Platforms</a:t>
            </a:r>
            <a:endParaRPr lang="en-US" sz="4100" dirty="0"/>
          </a:p>
        </p:txBody>
      </p:sp>
      <p:sp>
        <p:nvSpPr>
          <p:cNvPr id="4" name="Text 1"/>
          <p:cNvSpPr/>
          <p:nvPr/>
        </p:nvSpPr>
        <p:spPr>
          <a:xfrm>
            <a:off x="6280190" y="4009430"/>
            <a:ext cx="7556421" cy="9526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ts val="2500"/>
              </a:lnSpc>
              <a:buNone/>
            </a:pPr>
            <a:r>
              <a:rPr lang="en-US" sz="1550" dirty="0">
                <a:solidFill>
                  <a:srgbClr val="272525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Legacy classifieds and marketplace platforms were not built for the modern search-first internet. Content is trapped inside apps, suppressed unless users pay for visibility, and inaccessible to search engines and AI systems.</a:t>
            </a:r>
            <a:endParaRPr lang="en-US" sz="1550" dirty="0"/>
          </a:p>
        </p:txBody>
      </p:sp>
      <p:sp>
        <p:nvSpPr>
          <p:cNvPr id="5" name="Text 2"/>
          <p:cNvSpPr/>
          <p:nvPr/>
        </p:nvSpPr>
        <p:spPr>
          <a:xfrm>
            <a:off x="6280190" y="5185291"/>
            <a:ext cx="7556421" cy="63507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ts val="2500"/>
              </a:lnSpc>
              <a:buNone/>
            </a:pPr>
            <a:r>
              <a:rPr lang="en-US" sz="1550" dirty="0">
                <a:solidFill>
                  <a:srgbClr val="272525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The goal of Ezead is to make </a:t>
            </a:r>
            <a:pPr algn="l" indent="0" marL="0">
              <a:lnSpc>
                <a:spcPts val="2500"/>
              </a:lnSpc>
              <a:buNone/>
            </a:pPr>
            <a:r>
              <a:rPr lang="en-US" sz="1550" b="1" dirty="0">
                <a:solidFill>
                  <a:srgbClr val="272525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local commerce globally discoverable</a:t>
            </a:r>
            <a:pPr algn="l" indent="0" marL="0">
              <a:lnSpc>
                <a:spcPts val="2500"/>
              </a:lnSpc>
              <a:buNone/>
            </a:pPr>
            <a:r>
              <a:rPr lang="en-US" sz="1550" dirty="0">
                <a:solidFill>
                  <a:srgbClr val="272525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 while preserving the local intent that drives real transactions.</a:t>
            </a:r>
            <a:endParaRPr lang="en-US" sz="155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793790" y="2887385"/>
            <a:ext cx="2604968" cy="325636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algn="l" indent="0" marL="0">
              <a:lnSpc>
                <a:spcPts val="2550"/>
              </a:lnSpc>
              <a:buNone/>
            </a:pPr>
            <a:r>
              <a:rPr lang="en-US" sz="2050" b="1" dirty="0">
                <a:solidFill>
                  <a:srgbClr val="000000"/>
                </a:solidFill>
                <a:latin typeface="Petrona Bold" pitchFamily="34" charset="0"/>
                <a:ea typeface="Petrona Bold" pitchFamily="34" charset="-122"/>
                <a:cs typeface="Petrona Bold" pitchFamily="34" charset="-120"/>
              </a:rPr>
              <a:t>Core Mission</a:t>
            </a:r>
            <a:endParaRPr lang="en-US" sz="2050" dirty="0"/>
          </a:p>
        </p:txBody>
      </p:sp>
      <p:sp>
        <p:nvSpPr>
          <p:cNvPr id="3" name="Text 1"/>
          <p:cNvSpPr/>
          <p:nvPr/>
        </p:nvSpPr>
        <p:spPr>
          <a:xfrm>
            <a:off x="793790" y="3510677"/>
            <a:ext cx="11483697" cy="898684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algn="l" indent="0" marL="0">
              <a:lnSpc>
                <a:spcPts val="7050"/>
              </a:lnSpc>
              <a:buNone/>
            </a:pPr>
            <a:r>
              <a:rPr lang="en-US" sz="5650" b="1" dirty="0">
                <a:solidFill>
                  <a:srgbClr val="000000"/>
                </a:solidFill>
                <a:latin typeface="Petrona Bold" pitchFamily="34" charset="0"/>
                <a:ea typeface="Petrona Bold" pitchFamily="34" charset="-122"/>
                <a:cs typeface="Petrona Bold" pitchFamily="34" charset="-120"/>
              </a:rPr>
              <a:t>Local Commerce. Global Discovery.</a:t>
            </a:r>
            <a:endParaRPr lang="en-US" sz="5650" dirty="0"/>
          </a:p>
        </p:txBody>
      </p:sp>
      <p:sp>
        <p:nvSpPr>
          <p:cNvPr id="4" name="Text 2"/>
          <p:cNvSpPr/>
          <p:nvPr/>
        </p:nvSpPr>
        <p:spPr>
          <a:xfrm>
            <a:off x="793790" y="4707017"/>
            <a:ext cx="13042821" cy="63507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ts val="2500"/>
              </a:lnSpc>
              <a:buNone/>
            </a:pPr>
            <a:r>
              <a:rPr lang="en-US" sz="1550" dirty="0">
                <a:solidFill>
                  <a:srgbClr val="272525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Ezead is designed as an open, searchable, user-controlled marketplace infrastructure layer where listings are organized through precise geography, precise categories, and search-aligned data architecture.</a:t>
            </a:r>
            <a:endParaRPr lang="en-US" sz="155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793790" y="1860113"/>
            <a:ext cx="7225903" cy="651272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algn="l" indent="0" marL="0">
              <a:lnSpc>
                <a:spcPts val="5100"/>
              </a:lnSpc>
              <a:buNone/>
            </a:pPr>
            <a:r>
              <a:rPr lang="en-US" sz="4100" b="1" dirty="0">
                <a:solidFill>
                  <a:srgbClr val="000000"/>
                </a:solidFill>
                <a:latin typeface="Petrona Bold" pitchFamily="34" charset="0"/>
                <a:ea typeface="Petrona Bold" pitchFamily="34" charset="-122"/>
                <a:cs typeface="Petrona Bold" pitchFamily="34" charset="-120"/>
              </a:rPr>
              <a:t>Front Page Search &amp; Discovery</a:t>
            </a:r>
            <a:endParaRPr lang="en-US" sz="4100" dirty="0"/>
          </a:p>
        </p:txBody>
      </p:sp>
      <p:sp>
        <p:nvSpPr>
          <p:cNvPr id="3" name="Text 1"/>
          <p:cNvSpPr/>
          <p:nvPr/>
        </p:nvSpPr>
        <p:spPr>
          <a:xfrm>
            <a:off x="793790" y="2908221"/>
            <a:ext cx="13042821" cy="63507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ts val="2500"/>
              </a:lnSpc>
              <a:buNone/>
            </a:pPr>
            <a:r>
              <a:rPr lang="en-US" sz="1550" dirty="0">
                <a:solidFill>
                  <a:srgbClr val="272525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Ezead is designed around </a:t>
            </a:r>
            <a:pPr algn="l" indent="0" marL="0">
              <a:lnSpc>
                <a:spcPts val="2500"/>
              </a:lnSpc>
              <a:buNone/>
            </a:pPr>
            <a:r>
              <a:rPr lang="en-US" sz="1550" b="1" dirty="0">
                <a:solidFill>
                  <a:srgbClr val="272525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front-page discovery</a:t>
            </a:r>
            <a:pPr algn="l" indent="0" marL="0">
              <a:lnSpc>
                <a:spcPts val="2500"/>
              </a:lnSpc>
              <a:buNone/>
            </a:pPr>
            <a:r>
              <a:rPr lang="en-US" sz="1550" dirty="0">
                <a:solidFill>
                  <a:srgbClr val="272525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, not hidden navigation. Three distinct search options let users search the way real buyers think.</a:t>
            </a:r>
            <a:endParaRPr lang="en-US" sz="1550" dirty="0"/>
          </a:p>
        </p:txBody>
      </p:sp>
      <p:sp>
        <p:nvSpPr>
          <p:cNvPr id="4" name="Shape 2"/>
          <p:cNvSpPr/>
          <p:nvPr/>
        </p:nvSpPr>
        <p:spPr>
          <a:xfrm>
            <a:off x="793790" y="3766542"/>
            <a:ext cx="4215289" cy="2602944"/>
          </a:xfrm>
          <a:prstGeom prst="roundRect">
            <a:avLst>
              <a:gd name="adj" fmla="val 3202"/>
            </a:avLst>
          </a:prstGeom>
          <a:solidFill>
            <a:srgbClr val="CCEEFF"/>
          </a:solidFill>
          <a:ln w="7620">
            <a:solidFill>
              <a:srgbClr val="B2D4E5"/>
            </a:solidFill>
            <a:prstDash val="solid"/>
          </a:ln>
        </p:spPr>
      </p:sp>
      <p:sp>
        <p:nvSpPr>
          <p:cNvPr id="5" name="Shape 3"/>
          <p:cNvSpPr/>
          <p:nvPr/>
        </p:nvSpPr>
        <p:spPr>
          <a:xfrm>
            <a:off x="999768" y="3972520"/>
            <a:ext cx="595313" cy="595313"/>
          </a:xfrm>
          <a:prstGeom prst="roundRect">
            <a:avLst>
              <a:gd name="adj" fmla="val 15358451"/>
            </a:avLst>
          </a:prstGeom>
          <a:solidFill>
            <a:srgbClr val="007EBD"/>
          </a:solidFill>
          <a:ln/>
        </p:spPr>
      </p:sp>
      <p:pic>
        <p:nvPicPr>
          <p:cNvPr id="6" name="Image 0" descr="preencoded.png">    </p:cNvPr>
          <p:cNvPicPr>
            <a:picLocks noChangeAspect="1"/>
          </p:cNvPicPr>
          <p:nvPr/>
        </p:nvPicPr>
        <p:blipFill>
          <a:blip r:embed="rId1"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1163479" y="4136112"/>
            <a:ext cx="267891" cy="267891"/>
          </a:xfrm>
          <a:prstGeom prst="rect">
            <a:avLst/>
          </a:prstGeom>
        </p:spPr>
      </p:pic>
      <p:sp>
        <p:nvSpPr>
          <p:cNvPr id="7" name="Text 4"/>
          <p:cNvSpPr/>
          <p:nvPr/>
        </p:nvSpPr>
        <p:spPr>
          <a:xfrm>
            <a:off x="999768" y="4766191"/>
            <a:ext cx="2604968" cy="325636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algn="l" indent="0" marL="0">
              <a:lnSpc>
                <a:spcPts val="2550"/>
              </a:lnSpc>
              <a:buNone/>
            </a:pPr>
            <a:r>
              <a:rPr lang="en-US" sz="2050" b="1" dirty="0">
                <a:solidFill>
                  <a:srgbClr val="272525"/>
                </a:solidFill>
                <a:latin typeface="Petrona Bold" pitchFamily="34" charset="0"/>
                <a:ea typeface="Petrona Bold" pitchFamily="34" charset="-122"/>
                <a:cs typeface="Petrona Bold" pitchFamily="34" charset="-120"/>
              </a:rPr>
              <a:t>Keyword Search</a:t>
            </a:r>
            <a:endParaRPr lang="en-US" sz="2050" dirty="0"/>
          </a:p>
        </p:txBody>
      </p:sp>
      <p:sp>
        <p:nvSpPr>
          <p:cNvPr id="8" name="Text 5"/>
          <p:cNvSpPr/>
          <p:nvPr/>
        </p:nvSpPr>
        <p:spPr>
          <a:xfrm>
            <a:off x="999768" y="5210889"/>
            <a:ext cx="3803333" cy="9526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ts val="2500"/>
              </a:lnSpc>
              <a:buNone/>
            </a:pPr>
            <a:r>
              <a:rPr lang="en-US" sz="1550" dirty="0">
                <a:solidFill>
                  <a:srgbClr val="272525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Find exact goods, services, jobs, equipment, rentals, or opportunities by keyword.</a:t>
            </a:r>
            <a:endParaRPr lang="en-US" sz="1550" dirty="0"/>
          </a:p>
        </p:txBody>
      </p:sp>
      <p:sp>
        <p:nvSpPr>
          <p:cNvPr id="9" name="Shape 6"/>
          <p:cNvSpPr/>
          <p:nvPr/>
        </p:nvSpPr>
        <p:spPr>
          <a:xfrm>
            <a:off x="5207437" y="3766542"/>
            <a:ext cx="4215408" cy="2602944"/>
          </a:xfrm>
          <a:prstGeom prst="roundRect">
            <a:avLst>
              <a:gd name="adj" fmla="val 3202"/>
            </a:avLst>
          </a:prstGeom>
          <a:solidFill>
            <a:srgbClr val="CCEEFF"/>
          </a:solidFill>
          <a:ln w="7620">
            <a:solidFill>
              <a:srgbClr val="B2D4E5"/>
            </a:solidFill>
            <a:prstDash val="solid"/>
          </a:ln>
        </p:spPr>
      </p:sp>
      <p:sp>
        <p:nvSpPr>
          <p:cNvPr id="10" name="Shape 7"/>
          <p:cNvSpPr/>
          <p:nvPr/>
        </p:nvSpPr>
        <p:spPr>
          <a:xfrm>
            <a:off x="5413415" y="3972520"/>
            <a:ext cx="595313" cy="595313"/>
          </a:xfrm>
          <a:prstGeom prst="roundRect">
            <a:avLst>
              <a:gd name="adj" fmla="val 15358451"/>
            </a:avLst>
          </a:prstGeom>
          <a:solidFill>
            <a:srgbClr val="007EBD"/>
          </a:solidFill>
          <a:ln/>
        </p:spPr>
      </p:sp>
      <p:pic>
        <p:nvPicPr>
          <p:cNvPr id="11" name="Image 1" descr="preencoded.png">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5577126" y="4136112"/>
            <a:ext cx="267891" cy="267891"/>
          </a:xfrm>
          <a:prstGeom prst="rect">
            <a:avLst/>
          </a:prstGeom>
        </p:spPr>
      </p:pic>
      <p:sp>
        <p:nvSpPr>
          <p:cNvPr id="12" name="Text 8"/>
          <p:cNvSpPr/>
          <p:nvPr/>
        </p:nvSpPr>
        <p:spPr>
          <a:xfrm>
            <a:off x="5413415" y="4766191"/>
            <a:ext cx="2725817" cy="325636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algn="l" indent="0" marL="0">
              <a:lnSpc>
                <a:spcPts val="2550"/>
              </a:lnSpc>
              <a:buNone/>
            </a:pPr>
            <a:r>
              <a:rPr lang="en-US" sz="2050" b="1" dirty="0">
                <a:solidFill>
                  <a:srgbClr val="272525"/>
                </a:solidFill>
                <a:latin typeface="Petrona Bold" pitchFamily="34" charset="0"/>
                <a:ea typeface="Petrona Bold" pitchFamily="34" charset="-122"/>
                <a:cs typeface="Petrona Bold" pitchFamily="34" charset="-120"/>
              </a:rPr>
              <a:t>Location-Based Search</a:t>
            </a:r>
            <a:endParaRPr lang="en-US" sz="2050" dirty="0"/>
          </a:p>
        </p:txBody>
      </p:sp>
      <p:sp>
        <p:nvSpPr>
          <p:cNvPr id="13" name="Text 9"/>
          <p:cNvSpPr/>
          <p:nvPr/>
        </p:nvSpPr>
        <p:spPr>
          <a:xfrm>
            <a:off x="5413415" y="5210889"/>
            <a:ext cx="3803452" cy="9526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ts val="2500"/>
              </a:lnSpc>
              <a:buNone/>
            </a:pPr>
            <a:r>
              <a:rPr lang="en-US" sz="1550" dirty="0">
                <a:solidFill>
                  <a:srgbClr val="272525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Connect buyers and sellers from neighbourhood level to city, region, country, and global markets.</a:t>
            </a:r>
            <a:endParaRPr lang="en-US" sz="1550" dirty="0"/>
          </a:p>
        </p:txBody>
      </p:sp>
      <p:sp>
        <p:nvSpPr>
          <p:cNvPr id="14" name="Shape 10"/>
          <p:cNvSpPr/>
          <p:nvPr/>
        </p:nvSpPr>
        <p:spPr>
          <a:xfrm>
            <a:off x="9621203" y="3766542"/>
            <a:ext cx="4215289" cy="2602944"/>
          </a:xfrm>
          <a:prstGeom prst="roundRect">
            <a:avLst>
              <a:gd name="adj" fmla="val 3202"/>
            </a:avLst>
          </a:prstGeom>
          <a:solidFill>
            <a:srgbClr val="CCEEFF"/>
          </a:solidFill>
          <a:ln w="7620">
            <a:solidFill>
              <a:srgbClr val="B2D4E5"/>
            </a:solidFill>
            <a:prstDash val="solid"/>
          </a:ln>
        </p:spPr>
      </p:sp>
      <p:sp>
        <p:nvSpPr>
          <p:cNvPr id="15" name="Shape 11"/>
          <p:cNvSpPr/>
          <p:nvPr/>
        </p:nvSpPr>
        <p:spPr>
          <a:xfrm>
            <a:off x="9827181" y="3972520"/>
            <a:ext cx="595313" cy="595313"/>
          </a:xfrm>
          <a:prstGeom prst="roundRect">
            <a:avLst>
              <a:gd name="adj" fmla="val 15358451"/>
            </a:avLst>
          </a:prstGeom>
          <a:solidFill>
            <a:srgbClr val="007EBD"/>
          </a:solidFill>
          <a:ln/>
        </p:spPr>
      </p:sp>
      <p:pic>
        <p:nvPicPr>
          <p:cNvPr id="16" name="Image 2" descr="preencoded.png">    </p:cNvPr>
          <p:cNvPicPr>
            <a:picLocks noChangeAspect="1"/>
          </p:cNvPicPr>
          <p:nvPr/>
        </p:nvPicPr>
        <p:blipFill>
          <a:blip r:embed="rId5"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9990892" y="4136112"/>
            <a:ext cx="267891" cy="267891"/>
          </a:xfrm>
          <a:prstGeom prst="rect">
            <a:avLst/>
          </a:prstGeom>
        </p:spPr>
      </p:pic>
      <p:sp>
        <p:nvSpPr>
          <p:cNvPr id="17" name="Text 12"/>
          <p:cNvSpPr/>
          <p:nvPr/>
        </p:nvSpPr>
        <p:spPr>
          <a:xfrm>
            <a:off x="9827181" y="4766191"/>
            <a:ext cx="2727603" cy="325636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algn="l" indent="0" marL="0">
              <a:lnSpc>
                <a:spcPts val="2550"/>
              </a:lnSpc>
              <a:buNone/>
            </a:pPr>
            <a:r>
              <a:rPr lang="en-US" sz="2050" b="1" dirty="0">
                <a:solidFill>
                  <a:srgbClr val="272525"/>
                </a:solidFill>
                <a:latin typeface="Petrona Bold" pitchFamily="34" charset="0"/>
                <a:ea typeface="Petrona Bold" pitchFamily="34" charset="-122"/>
                <a:cs typeface="Petrona Bold" pitchFamily="34" charset="-120"/>
              </a:rPr>
              <a:t>Category-Based Search</a:t>
            </a:r>
            <a:endParaRPr lang="en-US" sz="2050" dirty="0"/>
          </a:p>
        </p:txBody>
      </p:sp>
      <p:sp>
        <p:nvSpPr>
          <p:cNvPr id="18" name="Text 13"/>
          <p:cNvSpPr/>
          <p:nvPr/>
        </p:nvSpPr>
        <p:spPr>
          <a:xfrm>
            <a:off x="9827181" y="5210889"/>
            <a:ext cx="3803333" cy="9526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ts val="2500"/>
              </a:lnSpc>
              <a:buNone/>
            </a:pPr>
            <a:r>
              <a:rPr lang="en-US" sz="1550" dirty="0">
                <a:solidFill>
                  <a:srgbClr val="272525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Move directly into the right vertical without being buried inside broad categories.</a:t>
            </a:r>
            <a:endParaRPr lang="en-US" sz="155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144000" y="0"/>
            <a:ext cx="5486400" cy="8229600"/>
          </a:xfrm>
          <a:prstGeom prst="rect">
            <a:avLst/>
          </a:prstGeom>
        </p:spPr>
      </p:pic>
      <p:sp>
        <p:nvSpPr>
          <p:cNvPr id="3" name="Text 0"/>
          <p:cNvSpPr/>
          <p:nvPr/>
        </p:nvSpPr>
        <p:spPr>
          <a:xfrm>
            <a:off x="793790" y="2838331"/>
            <a:ext cx="7556421" cy="13025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ts val="5100"/>
              </a:lnSpc>
              <a:buNone/>
            </a:pPr>
            <a:r>
              <a:rPr lang="en-US" sz="4100" b="1" dirty="0">
                <a:solidFill>
                  <a:srgbClr val="000000"/>
                </a:solidFill>
                <a:latin typeface="Petrona Bold" pitchFamily="34" charset="0"/>
                <a:ea typeface="Petrona Bold" pitchFamily="34" charset="-122"/>
                <a:cs typeface="Petrona Bold" pitchFamily="34" charset="-120"/>
              </a:rPr>
              <a:t>A Discovery Layer Built for Buyers</a:t>
            </a:r>
            <a:endParaRPr lang="en-US" sz="4100" dirty="0"/>
          </a:p>
        </p:txBody>
      </p:sp>
      <p:sp>
        <p:nvSpPr>
          <p:cNvPr id="4" name="Text 1"/>
          <p:cNvSpPr/>
          <p:nvPr/>
        </p:nvSpPr>
        <p:spPr>
          <a:xfrm>
            <a:off x="793790" y="4438531"/>
            <a:ext cx="7556421" cy="9526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ts val="2500"/>
              </a:lnSpc>
              <a:buNone/>
            </a:pPr>
            <a:r>
              <a:rPr lang="en-US" sz="1550" dirty="0">
                <a:solidFill>
                  <a:srgbClr val="272525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The front-page search architecture is simple for users while being </a:t>
            </a:r>
            <a:pPr algn="l" indent="0" marL="0">
              <a:lnSpc>
                <a:spcPts val="2500"/>
              </a:lnSpc>
              <a:buNone/>
            </a:pPr>
            <a:r>
              <a:rPr lang="en-US" sz="1550" b="1" dirty="0">
                <a:solidFill>
                  <a:srgbClr val="272525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structurally powerful</a:t>
            </a:r>
            <a:pPr algn="l" indent="0" marL="0">
              <a:lnSpc>
                <a:spcPts val="2500"/>
              </a:lnSpc>
              <a:buNone/>
            </a:pPr>
            <a:r>
              <a:rPr lang="en-US" sz="1550" dirty="0">
                <a:solidFill>
                  <a:srgbClr val="272525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 for search engines and AI systems — creating a discovery layer that mirrors how real buyers actually think and search.</a:t>
            </a:r>
            <a:endParaRPr lang="en-US" sz="155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793790" y="2104073"/>
            <a:ext cx="2604968" cy="325636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algn="l" indent="0" marL="0">
              <a:lnSpc>
                <a:spcPts val="2550"/>
              </a:lnSpc>
              <a:buNone/>
            </a:pPr>
            <a:r>
              <a:rPr lang="en-US" sz="2050" b="1" dirty="0">
                <a:solidFill>
                  <a:srgbClr val="000000"/>
                </a:solidFill>
                <a:latin typeface="Petrona Bold" pitchFamily="34" charset="0"/>
                <a:ea typeface="Petrona Bold" pitchFamily="34" charset="-122"/>
                <a:cs typeface="Petrona Bold" pitchFamily="34" charset="-120"/>
              </a:rPr>
              <a:t>Structural Advantage</a:t>
            </a:r>
            <a:endParaRPr lang="en-US" sz="2050" dirty="0"/>
          </a:p>
        </p:txBody>
      </p:sp>
      <p:sp>
        <p:nvSpPr>
          <p:cNvPr id="3" name="Text 1"/>
          <p:cNvSpPr/>
          <p:nvPr/>
        </p:nvSpPr>
        <p:spPr>
          <a:xfrm>
            <a:off x="793790" y="2509004"/>
            <a:ext cx="6772751" cy="651272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algn="l" indent="0" marL="0">
              <a:lnSpc>
                <a:spcPts val="5100"/>
              </a:lnSpc>
              <a:buNone/>
            </a:pPr>
            <a:r>
              <a:rPr lang="en-US" sz="4100" b="1" dirty="0">
                <a:solidFill>
                  <a:srgbClr val="000000"/>
                </a:solidFill>
                <a:latin typeface="Petrona Bold" pitchFamily="34" charset="0"/>
                <a:ea typeface="Petrona Bold" pitchFamily="34" charset="-122"/>
                <a:cs typeface="Petrona Bold" pitchFamily="34" charset="-120"/>
              </a:rPr>
              <a:t>4,000+ Precision Categories</a:t>
            </a:r>
            <a:endParaRPr lang="en-US" sz="4100" dirty="0"/>
          </a:p>
        </p:txBody>
      </p:sp>
      <p:sp>
        <p:nvSpPr>
          <p:cNvPr id="4" name="Text 2"/>
          <p:cNvSpPr/>
          <p:nvPr/>
        </p:nvSpPr>
        <p:spPr>
          <a:xfrm>
            <a:off x="793790" y="3457932"/>
            <a:ext cx="13042821" cy="63507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ts val="2500"/>
              </a:lnSpc>
              <a:buNone/>
            </a:pPr>
            <a:r>
              <a:rPr lang="en-US" sz="1550" dirty="0">
                <a:solidFill>
                  <a:srgbClr val="272525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Instead of relying on a few broad categories, Ezead is organized around </a:t>
            </a:r>
            <a:pPr algn="l" indent="0" marL="0">
              <a:lnSpc>
                <a:spcPts val="2500"/>
              </a:lnSpc>
              <a:buNone/>
            </a:pPr>
            <a:r>
              <a:rPr lang="en-US" sz="1550" b="1" dirty="0">
                <a:solidFill>
                  <a:srgbClr val="272525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more than 4,000 directly browseable categories</a:t>
            </a:r>
            <a:pPr algn="l" indent="0" marL="0">
              <a:lnSpc>
                <a:spcPts val="2500"/>
              </a:lnSpc>
              <a:buNone/>
            </a:pPr>
            <a:r>
              <a:rPr lang="en-US" sz="1550" dirty="0">
                <a:solidFill>
                  <a:srgbClr val="272525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 from the front page.</a:t>
            </a:r>
            <a:endParaRPr lang="en-US" sz="1550" dirty="0"/>
          </a:p>
        </p:txBody>
      </p:sp>
      <p:sp>
        <p:nvSpPr>
          <p:cNvPr id="5" name="Shape 3"/>
          <p:cNvSpPr/>
          <p:nvPr/>
        </p:nvSpPr>
        <p:spPr>
          <a:xfrm>
            <a:off x="793790" y="4316254"/>
            <a:ext cx="4215289" cy="1809274"/>
          </a:xfrm>
          <a:prstGeom prst="roundRect">
            <a:avLst>
              <a:gd name="adj" fmla="val 4607"/>
            </a:avLst>
          </a:prstGeom>
          <a:solidFill>
            <a:srgbClr val="CCEEFF"/>
          </a:solidFill>
          <a:ln w="7620">
            <a:solidFill>
              <a:srgbClr val="B2D4E5"/>
            </a:solidFill>
            <a:prstDash val="solid"/>
          </a:ln>
        </p:spPr>
      </p:sp>
      <p:sp>
        <p:nvSpPr>
          <p:cNvPr id="6" name="Text 4"/>
          <p:cNvSpPr/>
          <p:nvPr/>
        </p:nvSpPr>
        <p:spPr>
          <a:xfrm>
            <a:off x="999768" y="4522232"/>
            <a:ext cx="2604968" cy="325636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algn="l" indent="0" marL="0">
              <a:lnSpc>
                <a:spcPts val="2550"/>
              </a:lnSpc>
              <a:buNone/>
            </a:pPr>
            <a:r>
              <a:rPr lang="en-US" sz="2050" b="1" dirty="0">
                <a:solidFill>
                  <a:srgbClr val="272525"/>
                </a:solidFill>
                <a:latin typeface="Petrona Bold" pitchFamily="34" charset="0"/>
                <a:ea typeface="Petrona Bold" pitchFamily="34" charset="-122"/>
                <a:cs typeface="Petrona Bold" pitchFamily="34" charset="-120"/>
              </a:rPr>
              <a:t>Reduced Competition</a:t>
            </a:r>
            <a:endParaRPr lang="en-US" sz="2050" dirty="0"/>
          </a:p>
        </p:txBody>
      </p:sp>
      <p:sp>
        <p:nvSpPr>
          <p:cNvPr id="7" name="Text 5"/>
          <p:cNvSpPr/>
          <p:nvPr/>
        </p:nvSpPr>
        <p:spPr>
          <a:xfrm>
            <a:off x="999768" y="4966930"/>
            <a:ext cx="3803333" cy="9526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ts val="2500"/>
              </a:lnSpc>
              <a:buNone/>
            </a:pPr>
            <a:r>
              <a:rPr lang="en-US" sz="1550" dirty="0">
                <a:solidFill>
                  <a:srgbClr val="272525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Listings are not buried inside generic buckets — each has its own contextual pathway.</a:t>
            </a:r>
            <a:endParaRPr lang="en-US" sz="1550" dirty="0"/>
          </a:p>
        </p:txBody>
      </p:sp>
      <p:sp>
        <p:nvSpPr>
          <p:cNvPr id="8" name="Shape 6"/>
          <p:cNvSpPr/>
          <p:nvPr/>
        </p:nvSpPr>
        <p:spPr>
          <a:xfrm>
            <a:off x="5207437" y="4316254"/>
            <a:ext cx="4215408" cy="1809274"/>
          </a:xfrm>
          <a:prstGeom prst="roundRect">
            <a:avLst>
              <a:gd name="adj" fmla="val 4607"/>
            </a:avLst>
          </a:prstGeom>
          <a:solidFill>
            <a:srgbClr val="CCEEFF"/>
          </a:solidFill>
          <a:ln w="7620">
            <a:solidFill>
              <a:srgbClr val="B2D4E5"/>
            </a:solidFill>
            <a:prstDash val="solid"/>
          </a:ln>
        </p:spPr>
      </p:sp>
      <p:sp>
        <p:nvSpPr>
          <p:cNvPr id="9" name="Text 7"/>
          <p:cNvSpPr/>
          <p:nvPr/>
        </p:nvSpPr>
        <p:spPr>
          <a:xfrm>
            <a:off x="5413415" y="4522232"/>
            <a:ext cx="2604968" cy="325636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algn="l" indent="0" marL="0">
              <a:lnSpc>
                <a:spcPts val="2550"/>
              </a:lnSpc>
              <a:buNone/>
            </a:pPr>
            <a:r>
              <a:rPr lang="en-US" sz="2050" b="1" dirty="0">
                <a:solidFill>
                  <a:srgbClr val="272525"/>
                </a:solidFill>
                <a:latin typeface="Petrona Bold" pitchFamily="34" charset="0"/>
                <a:ea typeface="Petrona Bold" pitchFamily="34" charset="-122"/>
                <a:cs typeface="Petrona Bold" pitchFamily="34" charset="-120"/>
              </a:rPr>
              <a:t>Higher Buyer Intent</a:t>
            </a:r>
            <a:endParaRPr lang="en-US" sz="2050" dirty="0"/>
          </a:p>
        </p:txBody>
      </p:sp>
      <p:sp>
        <p:nvSpPr>
          <p:cNvPr id="10" name="Text 8"/>
          <p:cNvSpPr/>
          <p:nvPr/>
        </p:nvSpPr>
        <p:spPr>
          <a:xfrm>
            <a:off x="5413415" y="4966930"/>
            <a:ext cx="3803452" cy="9526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ts val="2500"/>
              </a:lnSpc>
              <a:buNone/>
            </a:pPr>
            <a:r>
              <a:rPr lang="en-US" sz="1550" dirty="0">
                <a:solidFill>
                  <a:srgbClr val="272525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Category precision reflects how people actually search, improving conversion rates.</a:t>
            </a:r>
            <a:endParaRPr lang="en-US" sz="1550" dirty="0"/>
          </a:p>
        </p:txBody>
      </p:sp>
      <p:sp>
        <p:nvSpPr>
          <p:cNvPr id="11" name="Shape 9"/>
          <p:cNvSpPr/>
          <p:nvPr/>
        </p:nvSpPr>
        <p:spPr>
          <a:xfrm>
            <a:off x="9621203" y="4316254"/>
            <a:ext cx="4215289" cy="1809274"/>
          </a:xfrm>
          <a:prstGeom prst="roundRect">
            <a:avLst>
              <a:gd name="adj" fmla="val 4607"/>
            </a:avLst>
          </a:prstGeom>
          <a:solidFill>
            <a:srgbClr val="CCEEFF"/>
          </a:solidFill>
          <a:ln w="7620">
            <a:solidFill>
              <a:srgbClr val="B2D4E5"/>
            </a:solidFill>
            <a:prstDash val="solid"/>
          </a:ln>
        </p:spPr>
      </p:sp>
      <p:sp>
        <p:nvSpPr>
          <p:cNvPr id="12" name="Text 10"/>
          <p:cNvSpPr/>
          <p:nvPr/>
        </p:nvSpPr>
        <p:spPr>
          <a:xfrm>
            <a:off x="9827181" y="4522232"/>
            <a:ext cx="2604968" cy="325636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algn="l" indent="0" marL="0">
              <a:lnSpc>
                <a:spcPts val="2550"/>
              </a:lnSpc>
              <a:buNone/>
            </a:pPr>
            <a:r>
              <a:rPr lang="en-US" sz="2050" b="1" dirty="0">
                <a:solidFill>
                  <a:srgbClr val="272525"/>
                </a:solidFill>
                <a:latin typeface="Petrona Bold" pitchFamily="34" charset="0"/>
                <a:ea typeface="Petrona Bold" pitchFamily="34" charset="-122"/>
                <a:cs typeface="Petrona Bold" pitchFamily="34" charset="-120"/>
              </a:rPr>
              <a:t>Scalable Indexing</a:t>
            </a:r>
            <a:endParaRPr lang="en-US" sz="2050" dirty="0"/>
          </a:p>
        </p:txBody>
      </p:sp>
      <p:sp>
        <p:nvSpPr>
          <p:cNvPr id="13" name="Text 11"/>
          <p:cNvSpPr/>
          <p:nvPr/>
        </p:nvSpPr>
        <p:spPr>
          <a:xfrm>
            <a:off x="9827181" y="4966930"/>
            <a:ext cx="3803333" cy="9526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ts val="2500"/>
              </a:lnSpc>
              <a:buNone/>
            </a:pPr>
            <a:r>
              <a:rPr lang="en-US" sz="1550" dirty="0">
                <a:solidFill>
                  <a:srgbClr val="272525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A structured category system makes the platform easier to index at scale for search engines and AI.</a:t>
            </a:r>
            <a:endParaRPr lang="en-US" sz="155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793790" y="2713553"/>
            <a:ext cx="7658814" cy="651272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algn="l" indent="0" marL="0">
              <a:lnSpc>
                <a:spcPts val="5100"/>
              </a:lnSpc>
              <a:buNone/>
            </a:pPr>
            <a:r>
              <a:rPr lang="en-US" sz="4100" b="1" dirty="0">
                <a:solidFill>
                  <a:srgbClr val="000000"/>
                </a:solidFill>
                <a:latin typeface="Petrona Bold" pitchFamily="34" charset="0"/>
                <a:ea typeface="Petrona Bold" pitchFamily="34" charset="-122"/>
                <a:cs typeface="Petrona Bold" pitchFamily="34" charset="-120"/>
              </a:rPr>
              <a:t>Why Category Precision Matters</a:t>
            </a:r>
            <a:endParaRPr lang="en-US" sz="4100" dirty="0"/>
          </a:p>
        </p:txBody>
      </p:sp>
      <p:sp>
        <p:nvSpPr>
          <p:cNvPr id="3" name="Shape 1"/>
          <p:cNvSpPr/>
          <p:nvPr/>
        </p:nvSpPr>
        <p:spPr>
          <a:xfrm>
            <a:off x="650915" y="3662482"/>
            <a:ext cx="6565106" cy="1853565"/>
          </a:xfrm>
          <a:prstGeom prst="roundRect">
            <a:avLst>
              <a:gd name="adj" fmla="val 7710"/>
            </a:avLst>
          </a:prstGeom>
          <a:solidFill>
            <a:srgbClr val="007EBD">
              <a:alpha val="95000"/>
            </a:srgbClr>
          </a:solidFill>
          <a:ln/>
        </p:spPr>
      </p:sp>
      <p:sp>
        <p:nvSpPr>
          <p:cNvPr id="4" name="Text 2"/>
          <p:cNvSpPr/>
          <p:nvPr/>
        </p:nvSpPr>
        <p:spPr>
          <a:xfrm>
            <a:off x="849273" y="3860840"/>
            <a:ext cx="2604968" cy="325636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algn="l" indent="0" marL="0">
              <a:lnSpc>
                <a:spcPts val="2550"/>
              </a:lnSpc>
              <a:buNone/>
            </a:pPr>
            <a:r>
              <a:rPr lang="en-US" sz="2050" b="1" dirty="0">
                <a:solidFill>
                  <a:srgbClr val="000000"/>
                </a:solidFill>
                <a:latin typeface="Petrona Bold" pitchFamily="34" charset="0"/>
                <a:ea typeface="Petrona Bold" pitchFamily="34" charset="-122"/>
                <a:cs typeface="Petrona Bold" pitchFamily="34" charset="-120"/>
              </a:rPr>
              <a:t>The Old Way</a:t>
            </a:r>
            <a:endParaRPr lang="en-US" sz="2050" dirty="0"/>
          </a:p>
        </p:txBody>
      </p:sp>
      <p:sp>
        <p:nvSpPr>
          <p:cNvPr id="5" name="Text 3"/>
          <p:cNvSpPr/>
          <p:nvPr/>
        </p:nvSpPr>
        <p:spPr>
          <a:xfrm>
            <a:off x="849273" y="4384834"/>
            <a:ext cx="6168390" cy="9526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ts val="2500"/>
              </a:lnSpc>
              <a:buNone/>
            </a:pPr>
            <a:r>
              <a:rPr lang="en-US" sz="1550" dirty="0">
                <a:solidFill>
                  <a:srgbClr val="000000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A seller posting a specialized machine attachment, niche service, or rare vehicle is buried inside a generic "For Sale" or "Services" category — invisible to serious buyers.</a:t>
            </a:r>
            <a:endParaRPr lang="en-US" sz="1550" dirty="0"/>
          </a:p>
        </p:txBody>
      </p:sp>
      <p:sp>
        <p:nvSpPr>
          <p:cNvPr id="6" name="Text 4"/>
          <p:cNvSpPr/>
          <p:nvPr/>
        </p:nvSpPr>
        <p:spPr>
          <a:xfrm>
            <a:off x="7564874" y="3860840"/>
            <a:ext cx="2604968" cy="325636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algn="l" indent="0" marL="0">
              <a:lnSpc>
                <a:spcPts val="2550"/>
              </a:lnSpc>
              <a:buNone/>
            </a:pPr>
            <a:r>
              <a:rPr lang="en-US" sz="2050" b="1" dirty="0">
                <a:solidFill>
                  <a:srgbClr val="000000"/>
                </a:solidFill>
                <a:latin typeface="Petrona Bold" pitchFamily="34" charset="0"/>
                <a:ea typeface="Petrona Bold" pitchFamily="34" charset="-122"/>
                <a:cs typeface="Petrona Bold" pitchFamily="34" charset="-120"/>
              </a:rPr>
              <a:t>The Ezead Way</a:t>
            </a:r>
            <a:endParaRPr lang="en-US" sz="2050" dirty="0"/>
          </a:p>
        </p:txBody>
      </p:sp>
      <p:sp>
        <p:nvSpPr>
          <p:cNvPr id="7" name="Text 5"/>
          <p:cNvSpPr/>
          <p:nvPr/>
        </p:nvSpPr>
        <p:spPr>
          <a:xfrm>
            <a:off x="7564874" y="4384834"/>
            <a:ext cx="6279356" cy="9526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ts val="2500"/>
              </a:lnSpc>
              <a:buNone/>
            </a:pPr>
            <a:r>
              <a:rPr lang="en-US" sz="1550" dirty="0">
                <a:solidFill>
                  <a:srgbClr val="272525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With 4,000+ categories, every listing has its own contextual pathway. Buyers searching for exactly what you offer can find it — improving discoverability and conversion at every level.</a:t>
            </a:r>
            <a:endParaRPr lang="en-US" sz="155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144000" y="0"/>
            <a:ext cx="5486400" cy="8229600"/>
          </a:xfrm>
          <a:prstGeom prst="rect">
            <a:avLst/>
          </a:prstGeom>
        </p:spPr>
      </p:pic>
      <p:sp>
        <p:nvSpPr>
          <p:cNvPr id="3" name="Text 0"/>
          <p:cNvSpPr/>
          <p:nvPr/>
        </p:nvSpPr>
        <p:spPr>
          <a:xfrm>
            <a:off x="793790" y="2409230"/>
            <a:ext cx="7556421" cy="13025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ts val="5100"/>
              </a:lnSpc>
              <a:buNone/>
            </a:pPr>
            <a:r>
              <a:rPr lang="en-US" sz="4100" b="1" dirty="0">
                <a:solidFill>
                  <a:srgbClr val="000000"/>
                </a:solidFill>
                <a:latin typeface="Petrona Bold" pitchFamily="34" charset="0"/>
                <a:ea typeface="Petrona Bold" pitchFamily="34" charset="-122"/>
                <a:cs typeface="Petrona Bold" pitchFamily="34" charset="-120"/>
              </a:rPr>
              <a:t>Unified Global + Local Distribution</a:t>
            </a:r>
            <a:endParaRPr lang="en-US" sz="4100" dirty="0"/>
          </a:p>
        </p:txBody>
      </p:sp>
      <p:sp>
        <p:nvSpPr>
          <p:cNvPr id="4" name="Text 1"/>
          <p:cNvSpPr/>
          <p:nvPr/>
        </p:nvSpPr>
        <p:spPr>
          <a:xfrm>
            <a:off x="793790" y="4009430"/>
            <a:ext cx="7556421" cy="9526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ts val="2500"/>
              </a:lnSpc>
              <a:buNone/>
            </a:pPr>
            <a:r>
              <a:rPr lang="en-US" sz="1550" dirty="0">
                <a:solidFill>
                  <a:srgbClr val="272525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Ezead's distribution model is built around a powerful principle: </a:t>
            </a:r>
            <a:pPr algn="l" indent="0" marL="0">
              <a:lnSpc>
                <a:spcPts val="2500"/>
              </a:lnSpc>
              <a:buNone/>
            </a:pPr>
            <a:r>
              <a:rPr lang="en-US" sz="1550" b="1" dirty="0">
                <a:solidFill>
                  <a:srgbClr val="272525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one listing should not have to be recreated across multiple sites or markets to gain exposure.</a:t>
            </a:r>
            <a:endParaRPr lang="en-US" sz="1550" dirty="0"/>
          </a:p>
        </p:txBody>
      </p:sp>
      <p:sp>
        <p:nvSpPr>
          <p:cNvPr id="5" name="Text 2"/>
          <p:cNvSpPr/>
          <p:nvPr/>
        </p:nvSpPr>
        <p:spPr>
          <a:xfrm>
            <a:off x="793790" y="5185291"/>
            <a:ext cx="7556421" cy="63507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ts val="2500"/>
              </a:lnSpc>
              <a:buNone/>
            </a:pPr>
            <a:r>
              <a:rPr lang="en-US" sz="1550" dirty="0">
                <a:solidFill>
                  <a:srgbClr val="272525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A single listing achieves simultaneous visibility across local, city, regional, provincial/state, national, and global levels — without duplication.</a:t>
            </a:r>
            <a:endParaRPr lang="en-US" sz="155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731758" y="564356"/>
            <a:ext cx="7009209" cy="600313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algn="l" indent="0" marL="0">
              <a:lnSpc>
                <a:spcPts val="4700"/>
              </a:lnSpc>
              <a:buNone/>
            </a:pPr>
            <a:r>
              <a:rPr lang="en-US" sz="3750" b="1" dirty="0">
                <a:solidFill>
                  <a:srgbClr val="000000"/>
                </a:solidFill>
                <a:latin typeface="Petrona Bold" pitchFamily="34" charset="0"/>
                <a:ea typeface="Petrona Bold" pitchFamily="34" charset="-122"/>
                <a:cs typeface="Petrona Bold" pitchFamily="34" charset="-120"/>
              </a:rPr>
              <a:t>One Listing. Six Levels of Reach.</a:t>
            </a:r>
            <a:endParaRPr lang="en-US" sz="3750" dirty="0"/>
          </a:p>
        </p:txBody>
      </p:sp>
      <p:sp>
        <p:nvSpPr>
          <p:cNvPr id="3" name="Shape 1"/>
          <p:cNvSpPr/>
          <p:nvPr/>
        </p:nvSpPr>
        <p:spPr>
          <a:xfrm>
            <a:off x="914757" y="1776413"/>
            <a:ext cx="182880" cy="823198"/>
          </a:xfrm>
          <a:prstGeom prst="roundRect">
            <a:avLst>
              <a:gd name="adj" fmla="val 42020"/>
            </a:avLst>
          </a:prstGeom>
          <a:solidFill>
            <a:srgbClr val="CCEEFF"/>
          </a:solidFill>
          <a:ln w="7620">
            <a:solidFill>
              <a:srgbClr val="B2D4E5"/>
            </a:solidFill>
            <a:prstDash val="solid"/>
          </a:ln>
        </p:spPr>
      </p:sp>
      <p:sp>
        <p:nvSpPr>
          <p:cNvPr id="4" name="Shape 2"/>
          <p:cNvSpPr/>
          <p:nvPr/>
        </p:nvSpPr>
        <p:spPr>
          <a:xfrm>
            <a:off x="731758" y="1656278"/>
            <a:ext cx="548878" cy="548878"/>
          </a:xfrm>
          <a:prstGeom prst="roundRect">
            <a:avLst>
              <a:gd name="adj" fmla="val 83297"/>
            </a:avLst>
          </a:prstGeom>
          <a:solidFill>
            <a:srgbClr val="CCEEFF"/>
          </a:solidFill>
          <a:ln w="7620">
            <a:solidFill>
              <a:srgbClr val="B2D4E5"/>
            </a:solidFill>
            <a:prstDash val="solid"/>
          </a:ln>
        </p:spPr>
      </p:sp>
      <p:pic>
        <p:nvPicPr>
          <p:cNvPr id="5" name="Image 0" descr="preencoded.png">    </p:cNvPr>
          <p:cNvPicPr>
            <a:picLocks noChangeAspect="1"/>
          </p:cNvPicPr>
          <p:nvPr/>
        </p:nvPicPr>
        <p:blipFill>
          <a:blip r:embed="rId1"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868918" y="1793558"/>
            <a:ext cx="274439" cy="274439"/>
          </a:xfrm>
          <a:prstGeom prst="rect">
            <a:avLst/>
          </a:prstGeom>
        </p:spPr>
      </p:pic>
      <p:sp>
        <p:nvSpPr>
          <p:cNvPr id="6" name="Text 3"/>
          <p:cNvSpPr/>
          <p:nvPr/>
        </p:nvSpPr>
        <p:spPr>
          <a:xfrm>
            <a:off x="1449229" y="1684853"/>
            <a:ext cx="2401372" cy="300157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algn="l" indent="0" marL="0">
              <a:lnSpc>
                <a:spcPts val="2350"/>
              </a:lnSpc>
              <a:buNone/>
            </a:pPr>
            <a:r>
              <a:rPr lang="en-US" sz="1850" b="1" dirty="0">
                <a:solidFill>
                  <a:srgbClr val="272525"/>
                </a:solidFill>
                <a:latin typeface="Petrona Bold" pitchFamily="34" charset="0"/>
                <a:ea typeface="Petrona Bold" pitchFamily="34" charset="-122"/>
                <a:cs typeface="Petrona Bold" pitchFamily="34" charset="-120"/>
              </a:rPr>
              <a:t>Neighbourhood</a:t>
            </a:r>
            <a:endParaRPr lang="en-US" sz="1850" dirty="0"/>
          </a:p>
        </p:txBody>
      </p:sp>
      <p:sp>
        <p:nvSpPr>
          <p:cNvPr id="7" name="Text 4"/>
          <p:cNvSpPr/>
          <p:nvPr/>
        </p:nvSpPr>
        <p:spPr>
          <a:xfrm>
            <a:off x="1449229" y="2086213"/>
            <a:ext cx="12449413" cy="281345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algn="l" indent="0" marL="0">
              <a:lnSpc>
                <a:spcPts val="2200"/>
              </a:lnSpc>
              <a:buNone/>
            </a:pPr>
            <a:r>
              <a:rPr lang="en-US" sz="1400" dirty="0">
                <a:solidFill>
                  <a:srgbClr val="272525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Hyperlocal visibility for nearby buyers.</a:t>
            </a:r>
            <a:endParaRPr lang="en-US" sz="1400" dirty="0"/>
          </a:p>
        </p:txBody>
      </p:sp>
      <p:sp>
        <p:nvSpPr>
          <p:cNvPr id="8" name="Shape 5"/>
          <p:cNvSpPr/>
          <p:nvPr/>
        </p:nvSpPr>
        <p:spPr>
          <a:xfrm>
            <a:off x="1189196" y="3042761"/>
            <a:ext cx="182880" cy="823198"/>
          </a:xfrm>
          <a:prstGeom prst="roundRect">
            <a:avLst>
              <a:gd name="adj" fmla="val 42020"/>
            </a:avLst>
          </a:prstGeom>
          <a:solidFill>
            <a:srgbClr val="CCEEFF"/>
          </a:solidFill>
          <a:ln w="7620">
            <a:solidFill>
              <a:srgbClr val="B2D4E5"/>
            </a:solidFill>
            <a:prstDash val="solid"/>
          </a:ln>
        </p:spPr>
      </p:sp>
      <p:sp>
        <p:nvSpPr>
          <p:cNvPr id="9" name="Shape 6"/>
          <p:cNvSpPr/>
          <p:nvPr/>
        </p:nvSpPr>
        <p:spPr>
          <a:xfrm>
            <a:off x="1006197" y="2922627"/>
            <a:ext cx="548878" cy="548878"/>
          </a:xfrm>
          <a:prstGeom prst="roundRect">
            <a:avLst>
              <a:gd name="adj" fmla="val 83297"/>
            </a:avLst>
          </a:prstGeom>
          <a:solidFill>
            <a:srgbClr val="CCEEFF"/>
          </a:solidFill>
          <a:ln w="7620">
            <a:solidFill>
              <a:srgbClr val="B2D4E5"/>
            </a:solidFill>
            <a:prstDash val="solid"/>
          </a:ln>
        </p:spPr>
      </p:sp>
      <p:pic>
        <p:nvPicPr>
          <p:cNvPr id="10" name="Image 1" descr="preencoded.png">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1143357" y="3059906"/>
            <a:ext cx="274439" cy="274439"/>
          </a:xfrm>
          <a:prstGeom prst="rect">
            <a:avLst/>
          </a:prstGeom>
        </p:spPr>
      </p:pic>
      <p:sp>
        <p:nvSpPr>
          <p:cNvPr id="11" name="Text 7"/>
          <p:cNvSpPr/>
          <p:nvPr/>
        </p:nvSpPr>
        <p:spPr>
          <a:xfrm>
            <a:off x="1723668" y="2951202"/>
            <a:ext cx="2401372" cy="300157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algn="l" indent="0" marL="0">
              <a:lnSpc>
                <a:spcPts val="2350"/>
              </a:lnSpc>
              <a:buNone/>
            </a:pPr>
            <a:r>
              <a:rPr lang="en-US" sz="1850" b="1" dirty="0">
                <a:solidFill>
                  <a:srgbClr val="272525"/>
                </a:solidFill>
                <a:latin typeface="Petrona Bold" pitchFamily="34" charset="0"/>
                <a:ea typeface="Petrona Bold" pitchFamily="34" charset="-122"/>
                <a:cs typeface="Petrona Bold" pitchFamily="34" charset="-120"/>
              </a:rPr>
              <a:t>City</a:t>
            </a:r>
            <a:endParaRPr lang="en-US" sz="1850" dirty="0"/>
          </a:p>
        </p:txBody>
      </p:sp>
      <p:sp>
        <p:nvSpPr>
          <p:cNvPr id="12" name="Text 8"/>
          <p:cNvSpPr/>
          <p:nvPr/>
        </p:nvSpPr>
        <p:spPr>
          <a:xfrm>
            <a:off x="1723668" y="3352562"/>
            <a:ext cx="12174974" cy="281345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algn="l" indent="0" marL="0">
              <a:lnSpc>
                <a:spcPts val="2200"/>
              </a:lnSpc>
              <a:buNone/>
            </a:pPr>
            <a:r>
              <a:rPr lang="en-US" sz="1400" dirty="0">
                <a:solidFill>
                  <a:srgbClr val="272525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Reach buyers across the full city market.</a:t>
            </a:r>
            <a:endParaRPr lang="en-US" sz="1400" dirty="0"/>
          </a:p>
        </p:txBody>
      </p:sp>
      <p:sp>
        <p:nvSpPr>
          <p:cNvPr id="13" name="Shape 9"/>
          <p:cNvSpPr/>
          <p:nvPr/>
        </p:nvSpPr>
        <p:spPr>
          <a:xfrm>
            <a:off x="1463635" y="4309110"/>
            <a:ext cx="182880" cy="823198"/>
          </a:xfrm>
          <a:prstGeom prst="roundRect">
            <a:avLst>
              <a:gd name="adj" fmla="val 42020"/>
            </a:avLst>
          </a:prstGeom>
          <a:solidFill>
            <a:srgbClr val="CCEEFF"/>
          </a:solidFill>
          <a:ln w="7620">
            <a:solidFill>
              <a:srgbClr val="B2D4E5"/>
            </a:solidFill>
            <a:prstDash val="solid"/>
          </a:ln>
        </p:spPr>
      </p:sp>
      <p:sp>
        <p:nvSpPr>
          <p:cNvPr id="14" name="Shape 10"/>
          <p:cNvSpPr/>
          <p:nvPr/>
        </p:nvSpPr>
        <p:spPr>
          <a:xfrm>
            <a:off x="1280636" y="4188976"/>
            <a:ext cx="548878" cy="548878"/>
          </a:xfrm>
          <a:prstGeom prst="roundRect">
            <a:avLst>
              <a:gd name="adj" fmla="val 83297"/>
            </a:avLst>
          </a:prstGeom>
          <a:solidFill>
            <a:srgbClr val="CCEEFF"/>
          </a:solidFill>
          <a:ln w="7620">
            <a:solidFill>
              <a:srgbClr val="B2D4E5"/>
            </a:solidFill>
            <a:prstDash val="solid"/>
          </a:ln>
        </p:spPr>
      </p:sp>
      <p:pic>
        <p:nvPicPr>
          <p:cNvPr id="15" name="Image 2" descr="preencoded.png">    </p:cNvPr>
          <p:cNvPicPr>
            <a:picLocks noChangeAspect="1"/>
          </p:cNvPicPr>
          <p:nvPr/>
        </p:nvPicPr>
        <p:blipFill>
          <a:blip r:embed="rId5"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1417796" y="4326255"/>
            <a:ext cx="274439" cy="274439"/>
          </a:xfrm>
          <a:prstGeom prst="rect">
            <a:avLst/>
          </a:prstGeom>
        </p:spPr>
      </p:pic>
      <p:sp>
        <p:nvSpPr>
          <p:cNvPr id="16" name="Text 11"/>
          <p:cNvSpPr/>
          <p:nvPr/>
        </p:nvSpPr>
        <p:spPr>
          <a:xfrm>
            <a:off x="1998107" y="4217551"/>
            <a:ext cx="2702362" cy="300157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algn="l" indent="0" marL="0">
              <a:lnSpc>
                <a:spcPts val="2350"/>
              </a:lnSpc>
              <a:buNone/>
            </a:pPr>
            <a:r>
              <a:rPr lang="en-US" sz="1850" b="1" dirty="0">
                <a:solidFill>
                  <a:srgbClr val="272525"/>
                </a:solidFill>
                <a:latin typeface="Petrona Bold" pitchFamily="34" charset="0"/>
                <a:ea typeface="Petrona Bold" pitchFamily="34" charset="-122"/>
                <a:cs typeface="Petrona Bold" pitchFamily="34" charset="-120"/>
              </a:rPr>
              <a:t>Region / Province / State</a:t>
            </a:r>
            <a:endParaRPr lang="en-US" sz="1850" dirty="0"/>
          </a:p>
        </p:txBody>
      </p:sp>
      <p:sp>
        <p:nvSpPr>
          <p:cNvPr id="17" name="Text 12"/>
          <p:cNvSpPr/>
          <p:nvPr/>
        </p:nvSpPr>
        <p:spPr>
          <a:xfrm>
            <a:off x="1998107" y="4618911"/>
            <a:ext cx="11900535" cy="281345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algn="l" indent="0" marL="0">
              <a:lnSpc>
                <a:spcPts val="2200"/>
              </a:lnSpc>
              <a:buNone/>
            </a:pPr>
            <a:r>
              <a:rPr lang="en-US" sz="1400" dirty="0">
                <a:solidFill>
                  <a:srgbClr val="272525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Expand to regional buyers without re-listing.</a:t>
            </a:r>
            <a:endParaRPr lang="en-US" sz="1400" dirty="0"/>
          </a:p>
        </p:txBody>
      </p:sp>
      <p:sp>
        <p:nvSpPr>
          <p:cNvPr id="18" name="Shape 13"/>
          <p:cNvSpPr/>
          <p:nvPr/>
        </p:nvSpPr>
        <p:spPr>
          <a:xfrm>
            <a:off x="1738074" y="5575459"/>
            <a:ext cx="182880" cy="823198"/>
          </a:xfrm>
          <a:prstGeom prst="roundRect">
            <a:avLst>
              <a:gd name="adj" fmla="val 42020"/>
            </a:avLst>
          </a:prstGeom>
          <a:solidFill>
            <a:srgbClr val="CCEEFF"/>
          </a:solidFill>
          <a:ln w="7620">
            <a:solidFill>
              <a:srgbClr val="B2D4E5"/>
            </a:solidFill>
            <a:prstDash val="solid"/>
          </a:ln>
        </p:spPr>
      </p:sp>
      <p:sp>
        <p:nvSpPr>
          <p:cNvPr id="19" name="Shape 14"/>
          <p:cNvSpPr/>
          <p:nvPr/>
        </p:nvSpPr>
        <p:spPr>
          <a:xfrm>
            <a:off x="1555075" y="5455325"/>
            <a:ext cx="548878" cy="548878"/>
          </a:xfrm>
          <a:prstGeom prst="roundRect">
            <a:avLst>
              <a:gd name="adj" fmla="val 83297"/>
            </a:avLst>
          </a:prstGeom>
          <a:solidFill>
            <a:srgbClr val="CCEEFF"/>
          </a:solidFill>
          <a:ln w="7620">
            <a:solidFill>
              <a:srgbClr val="B2D4E5"/>
            </a:solidFill>
            <a:prstDash val="solid"/>
          </a:ln>
        </p:spPr>
      </p:sp>
      <p:pic>
        <p:nvPicPr>
          <p:cNvPr id="20" name="Image 3" descr="preencoded.png">    </p:cNvPr>
          <p:cNvPicPr>
            <a:picLocks noChangeAspect="1"/>
          </p:cNvPicPr>
          <p:nvPr/>
        </p:nvPicPr>
        <p:blipFill>
          <a:blip r:embed="rId7"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1692235" y="5592604"/>
            <a:ext cx="274439" cy="274439"/>
          </a:xfrm>
          <a:prstGeom prst="rect">
            <a:avLst/>
          </a:prstGeom>
        </p:spPr>
      </p:pic>
      <p:sp>
        <p:nvSpPr>
          <p:cNvPr id="21" name="Text 15"/>
          <p:cNvSpPr/>
          <p:nvPr/>
        </p:nvSpPr>
        <p:spPr>
          <a:xfrm>
            <a:off x="2272546" y="5483900"/>
            <a:ext cx="2401372" cy="300157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algn="l" indent="0" marL="0">
              <a:lnSpc>
                <a:spcPts val="2350"/>
              </a:lnSpc>
              <a:buNone/>
            </a:pPr>
            <a:r>
              <a:rPr lang="en-US" sz="1850" b="1" dirty="0">
                <a:solidFill>
                  <a:srgbClr val="272525"/>
                </a:solidFill>
                <a:latin typeface="Petrona Bold" pitchFamily="34" charset="0"/>
                <a:ea typeface="Petrona Bold" pitchFamily="34" charset="-122"/>
                <a:cs typeface="Petrona Bold" pitchFamily="34" charset="-120"/>
              </a:rPr>
              <a:t>National</a:t>
            </a:r>
            <a:endParaRPr lang="en-US" sz="1850" dirty="0"/>
          </a:p>
        </p:txBody>
      </p:sp>
      <p:sp>
        <p:nvSpPr>
          <p:cNvPr id="22" name="Text 16"/>
          <p:cNvSpPr/>
          <p:nvPr/>
        </p:nvSpPr>
        <p:spPr>
          <a:xfrm>
            <a:off x="2272546" y="5885259"/>
            <a:ext cx="11626096" cy="281345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algn="l" indent="0" marL="0">
              <a:lnSpc>
                <a:spcPts val="2200"/>
              </a:lnSpc>
              <a:buNone/>
            </a:pPr>
            <a:r>
              <a:rPr lang="en-US" sz="1400" dirty="0">
                <a:solidFill>
                  <a:srgbClr val="272525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Full national market exposure from one listing.</a:t>
            </a:r>
            <a:endParaRPr lang="en-US" sz="1400" dirty="0"/>
          </a:p>
        </p:txBody>
      </p:sp>
      <p:sp>
        <p:nvSpPr>
          <p:cNvPr id="23" name="Shape 17"/>
          <p:cNvSpPr/>
          <p:nvPr/>
        </p:nvSpPr>
        <p:spPr>
          <a:xfrm>
            <a:off x="1463635" y="6841808"/>
            <a:ext cx="182880" cy="823198"/>
          </a:xfrm>
          <a:prstGeom prst="roundRect">
            <a:avLst>
              <a:gd name="adj" fmla="val 42020"/>
            </a:avLst>
          </a:prstGeom>
          <a:solidFill>
            <a:srgbClr val="CCEEFF"/>
          </a:solidFill>
          <a:ln w="7620">
            <a:solidFill>
              <a:srgbClr val="B2D4E5"/>
            </a:solidFill>
            <a:prstDash val="solid"/>
          </a:ln>
        </p:spPr>
      </p:sp>
      <p:sp>
        <p:nvSpPr>
          <p:cNvPr id="24" name="Shape 18"/>
          <p:cNvSpPr/>
          <p:nvPr/>
        </p:nvSpPr>
        <p:spPr>
          <a:xfrm>
            <a:off x="1280636" y="6721673"/>
            <a:ext cx="548878" cy="548878"/>
          </a:xfrm>
          <a:prstGeom prst="roundRect">
            <a:avLst>
              <a:gd name="adj" fmla="val 83297"/>
            </a:avLst>
          </a:prstGeom>
          <a:solidFill>
            <a:srgbClr val="CCEEFF"/>
          </a:solidFill>
          <a:ln w="7620">
            <a:solidFill>
              <a:srgbClr val="B2D4E5"/>
            </a:solidFill>
            <a:prstDash val="solid"/>
          </a:ln>
        </p:spPr>
      </p:sp>
      <p:pic>
        <p:nvPicPr>
          <p:cNvPr id="25" name="Image 4" descr="preencoded.png">    </p:cNvPr>
          <p:cNvPicPr>
            <a:picLocks noChangeAspect="1"/>
          </p:cNvPicPr>
          <p:nvPr/>
        </p:nvPicPr>
        <p:blipFill>
          <a:blip r:embed="rId9">
            <a:extLs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p:blipFill>
        <p:spPr>
          <a:xfrm>
            <a:off x="1417796" y="6858953"/>
            <a:ext cx="274439" cy="274439"/>
          </a:xfrm>
          <a:prstGeom prst="rect">
            <a:avLst/>
          </a:prstGeom>
        </p:spPr>
      </p:pic>
      <p:sp>
        <p:nvSpPr>
          <p:cNvPr id="26" name="Text 19"/>
          <p:cNvSpPr/>
          <p:nvPr/>
        </p:nvSpPr>
        <p:spPr>
          <a:xfrm>
            <a:off x="1998107" y="6750248"/>
            <a:ext cx="2401372" cy="300157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algn="l" indent="0" marL="0">
              <a:lnSpc>
                <a:spcPts val="2350"/>
              </a:lnSpc>
              <a:buNone/>
            </a:pPr>
            <a:r>
              <a:rPr lang="en-US" sz="1850" b="1" dirty="0">
                <a:solidFill>
                  <a:srgbClr val="272525"/>
                </a:solidFill>
                <a:latin typeface="Petrona Bold" pitchFamily="34" charset="0"/>
                <a:ea typeface="Petrona Bold" pitchFamily="34" charset="-122"/>
                <a:cs typeface="Petrona Bold" pitchFamily="34" charset="-120"/>
              </a:rPr>
              <a:t>Global</a:t>
            </a:r>
            <a:endParaRPr lang="en-US" sz="1850" dirty="0"/>
          </a:p>
        </p:txBody>
      </p:sp>
      <p:sp>
        <p:nvSpPr>
          <p:cNvPr id="27" name="Text 20"/>
          <p:cNvSpPr/>
          <p:nvPr/>
        </p:nvSpPr>
        <p:spPr>
          <a:xfrm>
            <a:off x="1998107" y="7151608"/>
            <a:ext cx="11900535" cy="281345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algn="l" indent="0" marL="0">
              <a:lnSpc>
                <a:spcPts val="2200"/>
              </a:lnSpc>
              <a:buNone/>
            </a:pPr>
            <a:r>
              <a:rPr lang="en-US" sz="1400" dirty="0">
                <a:solidFill>
                  <a:srgbClr val="272525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International discovery for high-value goods and services.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793790" y="2042160"/>
            <a:ext cx="10471190" cy="651272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algn="l" indent="0" marL="0">
              <a:lnSpc>
                <a:spcPts val="5100"/>
              </a:lnSpc>
              <a:buNone/>
            </a:pPr>
            <a:r>
              <a:rPr lang="en-US" sz="4100" b="1" dirty="0">
                <a:solidFill>
                  <a:srgbClr val="000000"/>
                </a:solidFill>
                <a:latin typeface="Petrona Bold" pitchFamily="34" charset="0"/>
                <a:ea typeface="Petrona Bold" pitchFamily="34" charset="-122"/>
                <a:cs typeface="Petrona Bold" pitchFamily="34" charset="-120"/>
              </a:rPr>
              <a:t>Who Benefits from Multi-Level Distribution</a:t>
            </a:r>
            <a:endParaRPr lang="en-US" sz="4100" dirty="0"/>
          </a:p>
        </p:txBody>
      </p:sp>
      <p:sp>
        <p:nvSpPr>
          <p:cNvPr id="3" name="Text 1"/>
          <p:cNvSpPr/>
          <p:nvPr/>
        </p:nvSpPr>
        <p:spPr>
          <a:xfrm>
            <a:off x="793790" y="3090267"/>
            <a:ext cx="13042821" cy="31754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algn="l" indent="0" marL="0">
              <a:lnSpc>
                <a:spcPts val="2500"/>
              </a:lnSpc>
              <a:buNone/>
            </a:pPr>
            <a:r>
              <a:rPr lang="en-US" sz="1550" dirty="0">
                <a:solidFill>
                  <a:srgbClr val="272525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Multi-level distribution is especially critical for categories where buyers regularly search beyond their local market.</a:t>
            </a:r>
            <a:endParaRPr lang="en-US" sz="1550" dirty="0"/>
          </a:p>
        </p:txBody>
      </p:sp>
      <p:pic>
        <p:nvPicPr>
          <p:cNvPr id="4" name="Image 0" descr="preencoded.png">    </p:cNvPr>
          <p:cNvPicPr>
            <a:picLocks noChangeAspect="1"/>
          </p:cNvPicPr>
          <p:nvPr/>
        </p:nvPicPr>
        <p:blipFill>
          <a:blip r:embed="rId1"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793790" y="3631049"/>
            <a:ext cx="496133" cy="496133"/>
          </a:xfrm>
          <a:prstGeom prst="rect">
            <a:avLst/>
          </a:prstGeom>
        </p:spPr>
      </p:pic>
      <p:sp>
        <p:nvSpPr>
          <p:cNvPr id="5" name="Text 2"/>
          <p:cNvSpPr/>
          <p:nvPr/>
        </p:nvSpPr>
        <p:spPr>
          <a:xfrm>
            <a:off x="1537930" y="3631049"/>
            <a:ext cx="2644616" cy="325636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algn="l" indent="0" marL="0">
              <a:lnSpc>
                <a:spcPts val="2550"/>
              </a:lnSpc>
              <a:buNone/>
            </a:pPr>
            <a:r>
              <a:rPr lang="en-US" sz="2050" b="1" dirty="0">
                <a:solidFill>
                  <a:srgbClr val="272525"/>
                </a:solidFill>
                <a:latin typeface="Petrona Bold" pitchFamily="34" charset="0"/>
                <a:ea typeface="Petrona Bold" pitchFamily="34" charset="-122"/>
                <a:cs typeface="Petrona Bold" pitchFamily="34" charset="-120"/>
              </a:rPr>
              <a:t>Equipment &amp; Vehicles</a:t>
            </a:r>
            <a:endParaRPr lang="en-US" sz="2050" dirty="0"/>
          </a:p>
        </p:txBody>
      </p:sp>
      <p:sp>
        <p:nvSpPr>
          <p:cNvPr id="6" name="Text 3"/>
          <p:cNvSpPr/>
          <p:nvPr/>
        </p:nvSpPr>
        <p:spPr>
          <a:xfrm>
            <a:off x="1537930" y="4075748"/>
            <a:ext cx="5653207" cy="63507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ts val="2500"/>
              </a:lnSpc>
              <a:buNone/>
            </a:pPr>
            <a:r>
              <a:rPr lang="en-US" sz="1550" dirty="0">
                <a:solidFill>
                  <a:srgbClr val="272525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Buyers travel or ship for the right machine or vehicle — national and global reach is essential.</a:t>
            </a:r>
            <a:endParaRPr lang="en-US" sz="1550" dirty="0"/>
          </a:p>
        </p:txBody>
      </p:sp>
      <p:pic>
        <p:nvPicPr>
          <p:cNvPr id="7" name="Image 1" descr="preencoded.png">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7439144" y="3631049"/>
            <a:ext cx="496133" cy="496133"/>
          </a:xfrm>
          <a:prstGeom prst="rect">
            <a:avLst/>
          </a:prstGeom>
        </p:spPr>
      </p:pic>
      <p:sp>
        <p:nvSpPr>
          <p:cNvPr id="8" name="Text 4"/>
          <p:cNvSpPr/>
          <p:nvPr/>
        </p:nvSpPr>
        <p:spPr>
          <a:xfrm>
            <a:off x="8183285" y="3631049"/>
            <a:ext cx="2604968" cy="325636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algn="l" indent="0" marL="0">
              <a:lnSpc>
                <a:spcPts val="2550"/>
              </a:lnSpc>
              <a:buNone/>
            </a:pPr>
            <a:r>
              <a:rPr lang="en-US" sz="2050" b="1" dirty="0">
                <a:solidFill>
                  <a:srgbClr val="272525"/>
                </a:solidFill>
                <a:latin typeface="Petrona Bold" pitchFamily="34" charset="0"/>
                <a:ea typeface="Petrona Bold" pitchFamily="34" charset="-122"/>
                <a:cs typeface="Petrona Bold" pitchFamily="34" charset="-120"/>
              </a:rPr>
              <a:t>Real Estate</a:t>
            </a:r>
            <a:endParaRPr lang="en-US" sz="2050" dirty="0"/>
          </a:p>
        </p:txBody>
      </p:sp>
      <p:sp>
        <p:nvSpPr>
          <p:cNvPr id="9" name="Text 5"/>
          <p:cNvSpPr/>
          <p:nvPr/>
        </p:nvSpPr>
        <p:spPr>
          <a:xfrm>
            <a:off x="8183285" y="4075748"/>
            <a:ext cx="5653326" cy="63507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ts val="2500"/>
              </a:lnSpc>
              <a:buNone/>
            </a:pPr>
            <a:r>
              <a:rPr lang="en-US" sz="1550" dirty="0">
                <a:solidFill>
                  <a:srgbClr val="272525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Investors and relocating buyers search across regions, provinces, and countries.</a:t>
            </a:r>
            <a:endParaRPr lang="en-US" sz="1550" dirty="0"/>
          </a:p>
        </p:txBody>
      </p:sp>
      <p:pic>
        <p:nvPicPr>
          <p:cNvPr id="10" name="Image 2" descr="preencoded.png">    </p:cNvPr>
          <p:cNvPicPr>
            <a:picLocks noChangeAspect="1"/>
          </p:cNvPicPr>
          <p:nvPr/>
        </p:nvPicPr>
        <p:blipFill>
          <a:blip r:embed="rId5"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793790" y="5107662"/>
            <a:ext cx="496133" cy="496133"/>
          </a:xfrm>
          <a:prstGeom prst="rect">
            <a:avLst/>
          </a:prstGeom>
        </p:spPr>
      </p:pic>
      <p:sp>
        <p:nvSpPr>
          <p:cNvPr id="11" name="Text 6"/>
          <p:cNvSpPr/>
          <p:nvPr/>
        </p:nvSpPr>
        <p:spPr>
          <a:xfrm>
            <a:off x="1537930" y="5107662"/>
            <a:ext cx="2807375" cy="325636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algn="l" indent="0" marL="0">
              <a:lnSpc>
                <a:spcPts val="2550"/>
              </a:lnSpc>
              <a:buNone/>
            </a:pPr>
            <a:r>
              <a:rPr lang="en-US" sz="2050" b="1" dirty="0">
                <a:solidFill>
                  <a:srgbClr val="272525"/>
                </a:solidFill>
                <a:latin typeface="Petrona Bold" pitchFamily="34" charset="0"/>
                <a:ea typeface="Petrona Bold" pitchFamily="34" charset="-122"/>
                <a:cs typeface="Petrona Bold" pitchFamily="34" charset="-120"/>
              </a:rPr>
              <a:t>Business Opportunities</a:t>
            </a:r>
            <a:endParaRPr lang="en-US" sz="2050" dirty="0"/>
          </a:p>
        </p:txBody>
      </p:sp>
      <p:sp>
        <p:nvSpPr>
          <p:cNvPr id="12" name="Text 7"/>
          <p:cNvSpPr/>
          <p:nvPr/>
        </p:nvSpPr>
        <p:spPr>
          <a:xfrm>
            <a:off x="1537930" y="5552361"/>
            <a:ext cx="5653207" cy="63507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ts val="2500"/>
              </a:lnSpc>
              <a:buNone/>
            </a:pPr>
            <a:r>
              <a:rPr lang="en-US" sz="1550" dirty="0">
                <a:solidFill>
                  <a:srgbClr val="272525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Entrepreneurs and investors search nationally and globally for the right deal.</a:t>
            </a:r>
            <a:endParaRPr lang="en-US" sz="1550" dirty="0"/>
          </a:p>
        </p:txBody>
      </p:sp>
      <p:pic>
        <p:nvPicPr>
          <p:cNvPr id="13" name="Image 3" descr="preencoded.png">    </p:cNvPr>
          <p:cNvPicPr>
            <a:picLocks noChangeAspect="1"/>
          </p:cNvPicPr>
          <p:nvPr/>
        </p:nvPicPr>
        <p:blipFill>
          <a:blip r:embed="rId7"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7439144" y="5107662"/>
            <a:ext cx="496133" cy="496133"/>
          </a:xfrm>
          <a:prstGeom prst="rect">
            <a:avLst/>
          </a:prstGeom>
        </p:spPr>
      </p:pic>
      <p:sp>
        <p:nvSpPr>
          <p:cNvPr id="14" name="Text 8"/>
          <p:cNvSpPr/>
          <p:nvPr/>
        </p:nvSpPr>
        <p:spPr>
          <a:xfrm>
            <a:off x="8183285" y="5107662"/>
            <a:ext cx="2604968" cy="325636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algn="l" indent="0" marL="0">
              <a:lnSpc>
                <a:spcPts val="2550"/>
              </a:lnSpc>
              <a:buNone/>
            </a:pPr>
            <a:r>
              <a:rPr lang="en-US" sz="2050" b="1" dirty="0">
                <a:solidFill>
                  <a:srgbClr val="272525"/>
                </a:solidFill>
                <a:latin typeface="Petrona Bold" pitchFamily="34" charset="0"/>
                <a:ea typeface="Petrona Bold" pitchFamily="34" charset="-122"/>
                <a:cs typeface="Petrona Bold" pitchFamily="34" charset="-120"/>
              </a:rPr>
              <a:t>Specialized Services</a:t>
            </a:r>
            <a:endParaRPr lang="en-US" sz="2050" dirty="0"/>
          </a:p>
        </p:txBody>
      </p:sp>
      <p:sp>
        <p:nvSpPr>
          <p:cNvPr id="15" name="Text 9"/>
          <p:cNvSpPr/>
          <p:nvPr/>
        </p:nvSpPr>
        <p:spPr>
          <a:xfrm>
            <a:off x="8183285" y="5552361"/>
            <a:ext cx="5653326" cy="63507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ts val="2500"/>
              </a:lnSpc>
              <a:buNone/>
            </a:pPr>
            <a:r>
              <a:rPr lang="en-US" sz="1550" dirty="0">
                <a:solidFill>
                  <a:srgbClr val="272525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Niche service providers gain exposure far beyond their immediate geography.</a:t>
            </a:r>
            <a:endParaRPr lang="en-US" sz="155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144000" y="0"/>
            <a:ext cx="5486400" cy="8229600"/>
          </a:xfrm>
          <a:prstGeom prst="rect">
            <a:avLst/>
          </a:prstGeom>
        </p:spPr>
      </p:pic>
      <p:sp>
        <p:nvSpPr>
          <p:cNvPr id="3" name="Text 0"/>
          <p:cNvSpPr/>
          <p:nvPr/>
        </p:nvSpPr>
        <p:spPr>
          <a:xfrm>
            <a:off x="793790" y="2250400"/>
            <a:ext cx="7556421" cy="13025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ts val="5100"/>
              </a:lnSpc>
              <a:buNone/>
            </a:pPr>
            <a:r>
              <a:rPr lang="en-US" sz="4100" b="1" dirty="0">
                <a:solidFill>
                  <a:srgbClr val="000000"/>
                </a:solidFill>
                <a:latin typeface="Petrona Bold" pitchFamily="34" charset="0"/>
                <a:ea typeface="Petrona Bold" pitchFamily="34" charset="-122"/>
                <a:cs typeface="Petrona Bold" pitchFamily="34" charset="-120"/>
              </a:rPr>
              <a:t>Search-Aligned Discovery Layer</a:t>
            </a:r>
            <a:endParaRPr lang="en-US" sz="4100" dirty="0"/>
          </a:p>
        </p:txBody>
      </p:sp>
      <p:sp>
        <p:nvSpPr>
          <p:cNvPr id="4" name="Text 1"/>
          <p:cNvSpPr/>
          <p:nvPr/>
        </p:nvSpPr>
        <p:spPr>
          <a:xfrm>
            <a:off x="793790" y="3850600"/>
            <a:ext cx="7556421" cy="12701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ts val="2500"/>
              </a:lnSpc>
              <a:buNone/>
            </a:pPr>
            <a:r>
              <a:rPr lang="en-US" sz="1550" dirty="0">
                <a:solidFill>
                  <a:srgbClr val="272525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Ezead is built as a </a:t>
            </a:r>
            <a:pPr algn="l" indent="0" marL="0">
              <a:lnSpc>
                <a:spcPts val="2500"/>
              </a:lnSpc>
              <a:buNone/>
            </a:pPr>
            <a:r>
              <a:rPr lang="en-US" sz="1550" b="1" dirty="0">
                <a:solidFill>
                  <a:srgbClr val="272525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search-aligned discovery layer</a:t>
            </a:r>
            <a:pPr algn="l" indent="0" marL="0">
              <a:lnSpc>
                <a:spcPts val="2500"/>
              </a:lnSpc>
              <a:buNone/>
            </a:pPr>
            <a:r>
              <a:rPr lang="en-US" sz="1550" dirty="0">
                <a:solidFill>
                  <a:srgbClr val="272525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 — listings are structured for continuous indexing and discovery beyond the platform itself. The goal is not only internal traffic, but making listing content accessible to search engines and future AI-based discovery systems.</a:t>
            </a:r>
            <a:endParaRPr lang="en-US" sz="1550" dirty="0"/>
          </a:p>
        </p:txBody>
      </p:sp>
      <p:sp>
        <p:nvSpPr>
          <p:cNvPr id="5" name="Text 2"/>
          <p:cNvSpPr/>
          <p:nvPr/>
        </p:nvSpPr>
        <p:spPr>
          <a:xfrm>
            <a:off x="793790" y="5344001"/>
            <a:ext cx="7556421" cy="63507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ts val="2500"/>
              </a:lnSpc>
              <a:buNone/>
            </a:pPr>
            <a:r>
              <a:rPr lang="en-US" sz="1550" dirty="0">
                <a:solidFill>
                  <a:srgbClr val="272525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In this model, Ezead becomes a </a:t>
            </a:r>
            <a:pPr algn="l" indent="0" marL="0">
              <a:lnSpc>
                <a:spcPts val="2500"/>
              </a:lnSpc>
              <a:buNone/>
            </a:pPr>
            <a:r>
              <a:rPr lang="en-US" sz="1550" b="1" dirty="0">
                <a:solidFill>
                  <a:srgbClr val="272525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publishing and visibility layer</a:t>
            </a:r>
            <a:pPr algn="l" indent="0" marL="0">
              <a:lnSpc>
                <a:spcPts val="2500"/>
              </a:lnSpc>
              <a:buNone/>
            </a:pPr>
            <a:r>
              <a:rPr lang="en-US" sz="1550" dirty="0">
                <a:solidFill>
                  <a:srgbClr val="272525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 for user-generated marketplace content.</a:t>
            </a:r>
            <a:endParaRPr lang="en-US" sz="155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793790" y="2713553"/>
            <a:ext cx="8739188" cy="651272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algn="l" indent="0" marL="0">
              <a:lnSpc>
                <a:spcPts val="5100"/>
              </a:lnSpc>
              <a:buNone/>
            </a:pPr>
            <a:r>
              <a:rPr lang="en-US" sz="4100" b="1" dirty="0">
                <a:solidFill>
                  <a:srgbClr val="000000"/>
                </a:solidFill>
                <a:latin typeface="Petrona Bold" pitchFamily="34" charset="0"/>
                <a:ea typeface="Petrona Bold" pitchFamily="34" charset="-122"/>
                <a:cs typeface="Petrona Bold" pitchFamily="34" charset="-120"/>
              </a:rPr>
              <a:t>Open vs. Closed: The Core Difference</a:t>
            </a:r>
            <a:endParaRPr lang="en-US" sz="4100" dirty="0"/>
          </a:p>
        </p:txBody>
      </p:sp>
      <p:sp>
        <p:nvSpPr>
          <p:cNvPr id="3" name="Shape 1"/>
          <p:cNvSpPr/>
          <p:nvPr/>
        </p:nvSpPr>
        <p:spPr>
          <a:xfrm>
            <a:off x="650915" y="3662482"/>
            <a:ext cx="6565106" cy="1853565"/>
          </a:xfrm>
          <a:prstGeom prst="roundRect">
            <a:avLst>
              <a:gd name="adj" fmla="val 7710"/>
            </a:avLst>
          </a:prstGeom>
          <a:solidFill>
            <a:srgbClr val="007EBD">
              <a:alpha val="95000"/>
            </a:srgbClr>
          </a:solidFill>
          <a:ln/>
        </p:spPr>
      </p:sp>
      <p:sp>
        <p:nvSpPr>
          <p:cNvPr id="4" name="Text 2"/>
          <p:cNvSpPr/>
          <p:nvPr/>
        </p:nvSpPr>
        <p:spPr>
          <a:xfrm>
            <a:off x="849273" y="3860840"/>
            <a:ext cx="2604968" cy="325636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algn="l" indent="0" marL="0">
              <a:lnSpc>
                <a:spcPts val="2550"/>
              </a:lnSpc>
              <a:buNone/>
            </a:pPr>
            <a:r>
              <a:rPr lang="en-US" sz="2050" b="1" dirty="0">
                <a:solidFill>
                  <a:srgbClr val="000000"/>
                </a:solidFill>
                <a:latin typeface="Petrona Bold" pitchFamily="34" charset="0"/>
                <a:ea typeface="Petrona Bold" pitchFamily="34" charset="-122"/>
                <a:cs typeface="Petrona Bold" pitchFamily="34" charset="-120"/>
              </a:rPr>
              <a:t>Closed Ecosystems</a:t>
            </a:r>
            <a:endParaRPr lang="en-US" sz="2050" dirty="0"/>
          </a:p>
        </p:txBody>
      </p:sp>
      <p:sp>
        <p:nvSpPr>
          <p:cNvPr id="5" name="Text 3"/>
          <p:cNvSpPr/>
          <p:nvPr/>
        </p:nvSpPr>
        <p:spPr>
          <a:xfrm>
            <a:off x="849273" y="4384834"/>
            <a:ext cx="6168390" cy="9526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ts val="2500"/>
              </a:lnSpc>
              <a:buNone/>
            </a:pPr>
            <a:r>
              <a:rPr lang="en-US" sz="1550" dirty="0">
                <a:solidFill>
                  <a:srgbClr val="000000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On most marketplace platforms, user content is trapped inside the app or suppressed unless users pay for visibility. Search engines and AI systems cannot fully access the content.</a:t>
            </a:r>
            <a:endParaRPr lang="en-US" sz="1550" dirty="0"/>
          </a:p>
        </p:txBody>
      </p:sp>
      <p:sp>
        <p:nvSpPr>
          <p:cNvPr id="6" name="Text 4"/>
          <p:cNvSpPr/>
          <p:nvPr/>
        </p:nvSpPr>
        <p:spPr>
          <a:xfrm>
            <a:off x="7564874" y="3860840"/>
            <a:ext cx="2746177" cy="325636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algn="l" indent="0" marL="0">
              <a:lnSpc>
                <a:spcPts val="2550"/>
              </a:lnSpc>
              <a:buNone/>
            </a:pPr>
            <a:r>
              <a:rPr lang="en-US" sz="2050" b="1" dirty="0">
                <a:solidFill>
                  <a:srgbClr val="000000"/>
                </a:solidFill>
                <a:latin typeface="Petrona Bold" pitchFamily="34" charset="0"/>
                <a:ea typeface="Petrona Bold" pitchFamily="34" charset="-122"/>
                <a:cs typeface="Petrona Bold" pitchFamily="34" charset="-120"/>
              </a:rPr>
              <a:t>Ezead's Open Structure</a:t>
            </a:r>
            <a:endParaRPr lang="en-US" sz="2050" dirty="0"/>
          </a:p>
        </p:txBody>
      </p:sp>
      <p:sp>
        <p:nvSpPr>
          <p:cNvPr id="7" name="Text 5"/>
          <p:cNvSpPr/>
          <p:nvPr/>
        </p:nvSpPr>
        <p:spPr>
          <a:xfrm>
            <a:off x="7564874" y="4384834"/>
            <a:ext cx="6279356" cy="9526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ts val="2500"/>
              </a:lnSpc>
              <a:buNone/>
            </a:pPr>
            <a:r>
              <a:rPr lang="en-US" sz="1550" dirty="0">
                <a:solidFill>
                  <a:srgbClr val="272525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Ezead is designed to make user content discoverable through structure, search relevance, location pathways, and category precision — no pay-to-play required for basic discoverability.</a:t>
            </a:r>
            <a:endParaRPr lang="en-US" sz="155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793790" y="2238137"/>
            <a:ext cx="2766655" cy="325636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algn="l" indent="0" marL="0">
              <a:lnSpc>
                <a:spcPts val="2550"/>
              </a:lnSpc>
              <a:buNone/>
            </a:pPr>
            <a:r>
              <a:rPr lang="en-US" sz="2050" b="1" dirty="0">
                <a:solidFill>
                  <a:srgbClr val="000000"/>
                </a:solidFill>
                <a:latin typeface="Petrona Bold" pitchFamily="34" charset="0"/>
                <a:ea typeface="Petrona Bold" pitchFamily="34" charset="-122"/>
                <a:cs typeface="Petrona Bold" pitchFamily="34" charset="-120"/>
              </a:rPr>
              <a:t>Technical Performance</a:t>
            </a:r>
            <a:endParaRPr lang="en-US" sz="2050" dirty="0"/>
          </a:p>
        </p:txBody>
      </p:sp>
      <p:sp>
        <p:nvSpPr>
          <p:cNvPr id="3" name="Text 1"/>
          <p:cNvSpPr/>
          <p:nvPr/>
        </p:nvSpPr>
        <p:spPr>
          <a:xfrm>
            <a:off x="793790" y="2643068"/>
            <a:ext cx="9723715" cy="651272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algn="l" indent="0" marL="0">
              <a:lnSpc>
                <a:spcPts val="5100"/>
              </a:lnSpc>
              <a:buNone/>
            </a:pPr>
            <a:r>
              <a:rPr lang="en-US" sz="4100" b="1" dirty="0">
                <a:solidFill>
                  <a:srgbClr val="000000"/>
                </a:solidFill>
                <a:latin typeface="Petrona Bold" pitchFamily="34" charset="0"/>
                <a:ea typeface="Petrona Bold" pitchFamily="34" charset="-122"/>
                <a:cs typeface="Petrona Bold" pitchFamily="34" charset="-120"/>
              </a:rPr>
              <a:t>High-Performance Search Infrastructure</a:t>
            </a:r>
            <a:endParaRPr lang="en-US" sz="4100" dirty="0"/>
          </a:p>
        </p:txBody>
      </p:sp>
      <p:sp>
        <p:nvSpPr>
          <p:cNvPr id="4" name="Text 2"/>
          <p:cNvSpPr/>
          <p:nvPr/>
        </p:nvSpPr>
        <p:spPr>
          <a:xfrm>
            <a:off x="793790" y="3691176"/>
            <a:ext cx="4182189" cy="654963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algn="ctr" indent="0" marL="0">
              <a:lnSpc>
                <a:spcPts val="5150"/>
              </a:lnSpc>
              <a:buNone/>
            </a:pPr>
            <a:r>
              <a:rPr lang="en-US" sz="5150" b="1" dirty="0">
                <a:solidFill>
                  <a:srgbClr val="272525"/>
                </a:solidFill>
                <a:latin typeface="Petrona Bold" pitchFamily="34" charset="0"/>
                <a:ea typeface="Petrona Bold" pitchFamily="34" charset="-122"/>
                <a:cs typeface="Petrona Bold" pitchFamily="34" charset="-120"/>
              </a:rPr>
              <a:t>399/400</a:t>
            </a:r>
            <a:endParaRPr lang="en-US" sz="5150" dirty="0"/>
          </a:p>
        </p:txBody>
      </p:sp>
      <p:sp>
        <p:nvSpPr>
          <p:cNvPr id="5" name="Text 3"/>
          <p:cNvSpPr/>
          <p:nvPr/>
        </p:nvSpPr>
        <p:spPr>
          <a:xfrm>
            <a:off x="1454825" y="4594146"/>
            <a:ext cx="2860119" cy="325636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algn="ctr" indent="0" marL="0">
              <a:lnSpc>
                <a:spcPts val="2550"/>
              </a:lnSpc>
              <a:buNone/>
            </a:pPr>
            <a:r>
              <a:rPr lang="en-US" sz="2050" b="1" dirty="0">
                <a:solidFill>
                  <a:srgbClr val="272525"/>
                </a:solidFill>
                <a:latin typeface="Petrona Bold" pitchFamily="34" charset="0"/>
                <a:ea typeface="Petrona Bold" pitchFamily="34" charset="-122"/>
                <a:cs typeface="Petrona Bold" pitchFamily="34" charset="-120"/>
              </a:rPr>
              <a:t>Google PageSpeed Score</a:t>
            </a:r>
            <a:endParaRPr lang="en-US" sz="2050" dirty="0"/>
          </a:p>
        </p:txBody>
      </p:sp>
      <p:sp>
        <p:nvSpPr>
          <p:cNvPr id="6" name="Text 4"/>
          <p:cNvSpPr/>
          <p:nvPr/>
        </p:nvSpPr>
        <p:spPr>
          <a:xfrm>
            <a:off x="793790" y="5038844"/>
            <a:ext cx="4182189" cy="9526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ts val="2500"/>
              </a:lnSpc>
              <a:buNone/>
            </a:pPr>
            <a:r>
              <a:rPr lang="en-US" sz="1550" dirty="0">
                <a:solidFill>
                  <a:srgbClr val="272525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A rare benchmark for a large marketplace-style platform — near-perfect technical performance.</a:t>
            </a:r>
            <a:endParaRPr lang="en-US" sz="1550" dirty="0"/>
          </a:p>
        </p:txBody>
      </p:sp>
      <p:sp>
        <p:nvSpPr>
          <p:cNvPr id="7" name="Text 5"/>
          <p:cNvSpPr/>
          <p:nvPr/>
        </p:nvSpPr>
        <p:spPr>
          <a:xfrm>
            <a:off x="5223986" y="3691176"/>
            <a:ext cx="4182308" cy="654963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algn="ctr" indent="0" marL="0">
              <a:lnSpc>
                <a:spcPts val="5150"/>
              </a:lnSpc>
              <a:buNone/>
            </a:pPr>
            <a:r>
              <a:rPr lang="en-US" sz="5150" b="1" dirty="0">
                <a:solidFill>
                  <a:srgbClr val="272525"/>
                </a:solidFill>
                <a:latin typeface="Petrona Bold" pitchFamily="34" charset="0"/>
                <a:ea typeface="Petrona Bold" pitchFamily="34" charset="-122"/>
                <a:cs typeface="Petrona Bold" pitchFamily="34" charset="-120"/>
              </a:rPr>
              <a:t>4,000+</a:t>
            </a:r>
            <a:endParaRPr lang="en-US" sz="5150" dirty="0"/>
          </a:p>
        </p:txBody>
      </p:sp>
      <p:sp>
        <p:nvSpPr>
          <p:cNvPr id="8" name="Text 6"/>
          <p:cNvSpPr/>
          <p:nvPr/>
        </p:nvSpPr>
        <p:spPr>
          <a:xfrm>
            <a:off x="6012656" y="4594146"/>
            <a:ext cx="2604968" cy="325636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algn="ctr" indent="0" marL="0">
              <a:lnSpc>
                <a:spcPts val="2550"/>
              </a:lnSpc>
              <a:buNone/>
            </a:pPr>
            <a:r>
              <a:rPr lang="en-US" sz="2050" b="1" dirty="0">
                <a:solidFill>
                  <a:srgbClr val="272525"/>
                </a:solidFill>
                <a:latin typeface="Petrona Bold" pitchFamily="34" charset="0"/>
                <a:ea typeface="Petrona Bold" pitchFamily="34" charset="-122"/>
                <a:cs typeface="Petrona Bold" pitchFamily="34" charset="-120"/>
              </a:rPr>
              <a:t>Precision Categories</a:t>
            </a:r>
            <a:endParaRPr lang="en-US" sz="2050" dirty="0"/>
          </a:p>
        </p:txBody>
      </p:sp>
      <p:sp>
        <p:nvSpPr>
          <p:cNvPr id="9" name="Text 7"/>
          <p:cNvSpPr/>
          <p:nvPr/>
        </p:nvSpPr>
        <p:spPr>
          <a:xfrm>
            <a:off x="5223986" y="5038844"/>
            <a:ext cx="4182308" cy="63507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ts val="2500"/>
              </a:lnSpc>
              <a:buNone/>
            </a:pPr>
            <a:r>
              <a:rPr lang="en-US" sz="1550" dirty="0">
                <a:solidFill>
                  <a:srgbClr val="272525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Directly browseable from the front page for maximum indexing efficiency.</a:t>
            </a:r>
            <a:endParaRPr lang="en-US" sz="1550" dirty="0"/>
          </a:p>
        </p:txBody>
      </p:sp>
      <p:sp>
        <p:nvSpPr>
          <p:cNvPr id="10" name="Text 8"/>
          <p:cNvSpPr/>
          <p:nvPr/>
        </p:nvSpPr>
        <p:spPr>
          <a:xfrm>
            <a:off x="9654302" y="3691176"/>
            <a:ext cx="4182308" cy="654963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algn="ctr" indent="0" marL="0">
              <a:lnSpc>
                <a:spcPts val="5150"/>
              </a:lnSpc>
              <a:buNone/>
            </a:pPr>
            <a:r>
              <a:rPr lang="en-US" sz="5150" b="1" dirty="0">
                <a:solidFill>
                  <a:srgbClr val="272525"/>
                </a:solidFill>
                <a:latin typeface="Petrona Bold" pitchFamily="34" charset="0"/>
                <a:ea typeface="Petrona Bold" pitchFamily="34" charset="-122"/>
                <a:cs typeface="Petrona Bold" pitchFamily="34" charset="-120"/>
              </a:rPr>
              <a:t>1</a:t>
            </a:r>
            <a:endParaRPr lang="en-US" sz="5150" dirty="0"/>
          </a:p>
        </p:txBody>
      </p:sp>
      <p:sp>
        <p:nvSpPr>
          <p:cNvPr id="11" name="Text 9"/>
          <p:cNvSpPr/>
          <p:nvPr/>
        </p:nvSpPr>
        <p:spPr>
          <a:xfrm>
            <a:off x="10442972" y="4594146"/>
            <a:ext cx="2604968" cy="325636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algn="ctr" indent="0" marL="0">
              <a:lnSpc>
                <a:spcPts val="2550"/>
              </a:lnSpc>
              <a:buNone/>
            </a:pPr>
            <a:r>
              <a:rPr lang="en-US" sz="2050" b="1" dirty="0">
                <a:solidFill>
                  <a:srgbClr val="272525"/>
                </a:solidFill>
                <a:latin typeface="Petrona Bold" pitchFamily="34" charset="0"/>
                <a:ea typeface="Petrona Bold" pitchFamily="34" charset="-122"/>
                <a:cs typeface="Petrona Bold" pitchFamily="34" charset="-120"/>
              </a:rPr>
              <a:t>Unified Platform</a:t>
            </a:r>
            <a:endParaRPr lang="en-US" sz="2050" dirty="0"/>
          </a:p>
        </p:txBody>
      </p:sp>
      <p:sp>
        <p:nvSpPr>
          <p:cNvPr id="12" name="Text 10"/>
          <p:cNvSpPr/>
          <p:nvPr/>
        </p:nvSpPr>
        <p:spPr>
          <a:xfrm>
            <a:off x="9654302" y="5038844"/>
            <a:ext cx="4182308" cy="63507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ts val="2500"/>
              </a:lnSpc>
              <a:buNone/>
            </a:pPr>
            <a:r>
              <a:rPr lang="en-US" sz="1550" dirty="0">
                <a:solidFill>
                  <a:srgbClr val="272525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One global framework covering every country, region, city, and neighbourhood.</a:t>
            </a:r>
            <a:endParaRPr lang="en-US" sz="155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144000" y="0"/>
            <a:ext cx="5486400" cy="8229600"/>
          </a:xfrm>
          <a:prstGeom prst="rect">
            <a:avLst/>
          </a:prstGeom>
        </p:spPr>
      </p:pic>
      <p:sp>
        <p:nvSpPr>
          <p:cNvPr id="3" name="Text 0"/>
          <p:cNvSpPr/>
          <p:nvPr/>
        </p:nvSpPr>
        <p:spPr>
          <a:xfrm>
            <a:off x="793790" y="2576036"/>
            <a:ext cx="6085165" cy="651272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algn="l" indent="0" marL="0">
              <a:lnSpc>
                <a:spcPts val="5100"/>
              </a:lnSpc>
              <a:buNone/>
            </a:pPr>
            <a:r>
              <a:rPr lang="en-US" sz="4100" b="1" dirty="0">
                <a:solidFill>
                  <a:srgbClr val="000000"/>
                </a:solidFill>
                <a:latin typeface="Petrona Bold" pitchFamily="34" charset="0"/>
                <a:ea typeface="Petrona Bold" pitchFamily="34" charset="-122"/>
                <a:cs typeface="Petrona Bold" pitchFamily="34" charset="-120"/>
              </a:rPr>
              <a:t>Speed as a Strategic Asset</a:t>
            </a:r>
            <a:endParaRPr lang="en-US" sz="4100" dirty="0"/>
          </a:p>
        </p:txBody>
      </p:sp>
      <p:sp>
        <p:nvSpPr>
          <p:cNvPr id="4" name="Text 1"/>
          <p:cNvSpPr/>
          <p:nvPr/>
        </p:nvSpPr>
        <p:spPr>
          <a:xfrm>
            <a:off x="793790" y="3524964"/>
            <a:ext cx="7556421" cy="9526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ts val="2500"/>
              </a:lnSpc>
              <a:buNone/>
            </a:pPr>
            <a:r>
              <a:rPr lang="en-US" sz="1550" dirty="0">
                <a:solidFill>
                  <a:srgbClr val="272525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Speed, crawlability, and clean structure directly affect indexing efficiency, user experience, and AI accessibility. Ezead's near-perfect PageSpeed score of </a:t>
            </a:r>
            <a:pPr algn="l" indent="0" marL="0">
              <a:lnSpc>
                <a:spcPts val="2500"/>
              </a:lnSpc>
              <a:buNone/>
            </a:pPr>
            <a:r>
              <a:rPr lang="en-US" sz="1550" b="1" dirty="0">
                <a:solidFill>
                  <a:srgbClr val="272525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~399/400</a:t>
            </a:r>
            <a:pPr algn="l" indent="0" marL="0">
              <a:lnSpc>
                <a:spcPts val="2500"/>
              </a:lnSpc>
              <a:buNone/>
            </a:pPr>
            <a:r>
              <a:rPr lang="en-US" sz="1550" dirty="0">
                <a:solidFill>
                  <a:srgbClr val="272525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 is a rare benchmark for a large marketplace platform.</a:t>
            </a:r>
            <a:endParaRPr lang="en-US" sz="1550" dirty="0"/>
          </a:p>
        </p:txBody>
      </p:sp>
      <p:sp>
        <p:nvSpPr>
          <p:cNvPr id="5" name="Text 2"/>
          <p:cNvSpPr/>
          <p:nvPr/>
        </p:nvSpPr>
        <p:spPr>
          <a:xfrm>
            <a:off x="793790" y="4700826"/>
            <a:ext cx="7556421" cy="9526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ts val="2500"/>
              </a:lnSpc>
              <a:buNone/>
            </a:pPr>
            <a:r>
              <a:rPr lang="en-US" sz="1550" dirty="0">
                <a:solidFill>
                  <a:srgbClr val="272525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This turns the platform into a </a:t>
            </a:r>
            <a:pPr algn="l" indent="0" marL="0">
              <a:lnSpc>
                <a:spcPts val="2500"/>
              </a:lnSpc>
              <a:buNone/>
            </a:pPr>
            <a:r>
              <a:rPr lang="en-US" sz="1550" b="1" dirty="0">
                <a:solidFill>
                  <a:srgbClr val="272525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compounding search asset</a:t>
            </a:r>
            <a:pPr algn="l" indent="0" marL="0">
              <a:lnSpc>
                <a:spcPts val="2500"/>
              </a:lnSpc>
              <a:buNone/>
            </a:pPr>
            <a:r>
              <a:rPr lang="en-US" sz="1550" dirty="0">
                <a:solidFill>
                  <a:srgbClr val="272525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 — every new user listing strengthens the overall database and improves discoverability across the entire ecosystem.</a:t>
            </a:r>
            <a:endParaRPr lang="en-US" sz="155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793790" y="2300049"/>
            <a:ext cx="9299615" cy="651272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algn="l" indent="0" marL="0">
              <a:lnSpc>
                <a:spcPts val="5100"/>
              </a:lnSpc>
              <a:buNone/>
            </a:pPr>
            <a:r>
              <a:rPr lang="en-US" sz="4100" b="1" dirty="0">
                <a:solidFill>
                  <a:srgbClr val="000000"/>
                </a:solidFill>
                <a:latin typeface="Petrona Bold" pitchFamily="34" charset="0"/>
                <a:ea typeface="Petrona Bold" pitchFamily="34" charset="-122"/>
                <a:cs typeface="Petrona Bold" pitchFamily="34" charset="-120"/>
              </a:rPr>
              <a:t>Pre-Built Global Expansion Framework</a:t>
            </a:r>
            <a:endParaRPr lang="en-US" sz="4100" dirty="0"/>
          </a:p>
        </p:txBody>
      </p:sp>
      <p:sp>
        <p:nvSpPr>
          <p:cNvPr id="3" name="Text 1"/>
          <p:cNvSpPr/>
          <p:nvPr/>
        </p:nvSpPr>
        <p:spPr>
          <a:xfrm>
            <a:off x="793790" y="3348157"/>
            <a:ext cx="13042821" cy="63507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ts val="2500"/>
              </a:lnSpc>
              <a:buNone/>
            </a:pPr>
            <a:r>
              <a:rPr lang="en-US" sz="1550" dirty="0">
                <a:solidFill>
                  <a:srgbClr val="272525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Ezead has already been structured with a </a:t>
            </a:r>
            <a:pPr algn="l" indent="0" marL="0">
              <a:lnSpc>
                <a:spcPts val="2500"/>
              </a:lnSpc>
              <a:buNone/>
            </a:pPr>
            <a:r>
              <a:rPr lang="en-US" sz="1550" b="1" dirty="0">
                <a:solidFill>
                  <a:srgbClr val="272525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global geographic database</a:t>
            </a:r>
            <a:pPr algn="l" indent="0" marL="0">
              <a:lnSpc>
                <a:spcPts val="2500"/>
              </a:lnSpc>
              <a:buNone/>
            </a:pPr>
            <a:r>
              <a:rPr lang="en-US" sz="1550" dirty="0">
                <a:solidFill>
                  <a:srgbClr val="272525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 designed to support countries, regions, states or provinces, cities, and neighbourhoods — without rebuilding the platform from scratch for each new market.</a:t>
            </a:r>
            <a:endParaRPr lang="en-US" sz="1550" dirty="0"/>
          </a:p>
        </p:txBody>
      </p:sp>
      <p:pic>
        <p:nvPicPr>
          <p:cNvPr id="4" name="Image 0" descr="preencoded.png">    </p:cNvPr>
          <p:cNvPicPr>
            <a:picLocks noChangeAspect="1"/>
          </p:cNvPicPr>
          <p:nvPr/>
        </p:nvPicPr>
        <p:blipFill>
          <a:blip r:embed="rId1"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868204" y="4212550"/>
            <a:ext cx="297656" cy="297656"/>
          </a:xfrm>
          <a:prstGeom prst="rect">
            <a:avLst/>
          </a:prstGeom>
        </p:spPr>
      </p:pic>
      <p:sp>
        <p:nvSpPr>
          <p:cNvPr id="5" name="Text 2"/>
          <p:cNvSpPr/>
          <p:nvPr/>
        </p:nvSpPr>
        <p:spPr>
          <a:xfrm>
            <a:off x="1438632" y="4206478"/>
            <a:ext cx="3537347" cy="6512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ts val="2550"/>
              </a:lnSpc>
              <a:buNone/>
            </a:pPr>
            <a:r>
              <a:rPr lang="en-US" sz="2050" b="1" dirty="0">
                <a:solidFill>
                  <a:srgbClr val="272525"/>
                </a:solidFill>
                <a:latin typeface="Petrona Bold" pitchFamily="34" charset="0"/>
                <a:ea typeface="Petrona Bold" pitchFamily="34" charset="-122"/>
                <a:cs typeface="Petrona Bold" pitchFamily="34" charset="-120"/>
              </a:rPr>
              <a:t>No Country-by-Country Rebuilds</a:t>
            </a:r>
            <a:endParaRPr lang="en-US" sz="2050" dirty="0"/>
          </a:p>
        </p:txBody>
      </p:sp>
      <p:sp>
        <p:nvSpPr>
          <p:cNvPr id="6" name="Text 3"/>
          <p:cNvSpPr/>
          <p:nvPr/>
        </p:nvSpPr>
        <p:spPr>
          <a:xfrm>
            <a:off x="1438632" y="4976813"/>
            <a:ext cx="3537347" cy="9526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ts val="2500"/>
              </a:lnSpc>
              <a:buNone/>
            </a:pPr>
            <a:r>
              <a:rPr lang="en-US" sz="1550" dirty="0">
                <a:solidFill>
                  <a:srgbClr val="272525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One global framework that can be opened market by market with limited friction.</a:t>
            </a:r>
            <a:endParaRPr lang="en-US" sz="1550" dirty="0"/>
          </a:p>
        </p:txBody>
      </p:sp>
      <p:pic>
        <p:nvPicPr>
          <p:cNvPr id="7" name="Image 1" descr="preencoded.png">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5298400" y="4212550"/>
            <a:ext cx="297656" cy="297656"/>
          </a:xfrm>
          <a:prstGeom prst="rect">
            <a:avLst/>
          </a:prstGeom>
        </p:spPr>
      </p:pic>
      <p:sp>
        <p:nvSpPr>
          <p:cNvPr id="8" name="Text 4"/>
          <p:cNvSpPr/>
          <p:nvPr/>
        </p:nvSpPr>
        <p:spPr>
          <a:xfrm>
            <a:off x="5868829" y="4206478"/>
            <a:ext cx="3479602" cy="325636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algn="l" indent="0" marL="0">
              <a:lnSpc>
                <a:spcPts val="2550"/>
              </a:lnSpc>
              <a:buNone/>
            </a:pPr>
            <a:r>
              <a:rPr lang="en-US" sz="2050" b="1" dirty="0">
                <a:solidFill>
                  <a:srgbClr val="272525"/>
                </a:solidFill>
                <a:latin typeface="Petrona Bold" pitchFamily="34" charset="0"/>
                <a:ea typeface="Petrona Bold" pitchFamily="34" charset="-122"/>
                <a:cs typeface="Petrona Bold" pitchFamily="34" charset="-120"/>
              </a:rPr>
              <a:t>Consistent Core Architecture</a:t>
            </a:r>
            <a:endParaRPr lang="en-US" sz="2050" dirty="0"/>
          </a:p>
        </p:txBody>
      </p:sp>
      <p:sp>
        <p:nvSpPr>
          <p:cNvPr id="9" name="Text 5"/>
          <p:cNvSpPr/>
          <p:nvPr/>
        </p:nvSpPr>
        <p:spPr>
          <a:xfrm>
            <a:off x="5868829" y="4651177"/>
            <a:ext cx="3537466" cy="12701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ts val="2500"/>
              </a:lnSpc>
              <a:buNone/>
            </a:pPr>
            <a:r>
              <a:rPr lang="en-US" sz="1550" dirty="0">
                <a:solidFill>
                  <a:srgbClr val="272525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The same platform, database, category system, search model, and listing logic remain consistent worldwide.</a:t>
            </a:r>
            <a:endParaRPr lang="en-US" sz="1550" dirty="0"/>
          </a:p>
        </p:txBody>
      </p:sp>
      <p:pic>
        <p:nvPicPr>
          <p:cNvPr id="10" name="Image 2" descr="preencoded.png">    </p:cNvPr>
          <p:cNvPicPr>
            <a:picLocks noChangeAspect="1"/>
          </p:cNvPicPr>
          <p:nvPr/>
        </p:nvPicPr>
        <p:blipFill>
          <a:blip r:embed="rId5"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9728716" y="4212550"/>
            <a:ext cx="297656" cy="297656"/>
          </a:xfrm>
          <a:prstGeom prst="rect">
            <a:avLst/>
          </a:prstGeom>
        </p:spPr>
      </p:pic>
      <p:sp>
        <p:nvSpPr>
          <p:cNvPr id="11" name="Text 6"/>
          <p:cNvSpPr/>
          <p:nvPr/>
        </p:nvSpPr>
        <p:spPr>
          <a:xfrm>
            <a:off x="10299144" y="4206478"/>
            <a:ext cx="2604968" cy="325636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algn="l" indent="0" marL="0">
              <a:lnSpc>
                <a:spcPts val="2550"/>
              </a:lnSpc>
              <a:buNone/>
            </a:pPr>
            <a:r>
              <a:rPr lang="en-US" sz="2050" b="1" dirty="0">
                <a:solidFill>
                  <a:srgbClr val="272525"/>
                </a:solidFill>
                <a:latin typeface="Petrona Bold" pitchFamily="34" charset="0"/>
                <a:ea typeface="Petrona Bold" pitchFamily="34" charset="-122"/>
                <a:cs typeface="Petrona Bold" pitchFamily="34" charset="-120"/>
              </a:rPr>
              <a:t>Operational Leverage</a:t>
            </a:r>
            <a:endParaRPr lang="en-US" sz="2050" dirty="0"/>
          </a:p>
        </p:txBody>
      </p:sp>
      <p:sp>
        <p:nvSpPr>
          <p:cNvPr id="12" name="Text 7"/>
          <p:cNvSpPr/>
          <p:nvPr/>
        </p:nvSpPr>
        <p:spPr>
          <a:xfrm>
            <a:off x="10299144" y="4651177"/>
            <a:ext cx="3537466" cy="9526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ts val="2500"/>
              </a:lnSpc>
              <a:buNone/>
            </a:pPr>
            <a:r>
              <a:rPr lang="en-US" sz="1550" dirty="0">
                <a:solidFill>
                  <a:srgbClr val="272525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New regions can be launched rapidly, creating compounding geographic coverage over time.</a:t>
            </a:r>
            <a:endParaRPr lang="en-US" sz="155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144000" y="0"/>
            <a:ext cx="5486400" cy="8229600"/>
          </a:xfrm>
          <a:prstGeom prst="rect">
            <a:avLst/>
          </a:prstGeom>
        </p:spPr>
      </p:pic>
      <p:sp>
        <p:nvSpPr>
          <p:cNvPr id="3" name="Text 0"/>
          <p:cNvSpPr/>
          <p:nvPr/>
        </p:nvSpPr>
        <p:spPr>
          <a:xfrm>
            <a:off x="793790" y="2838331"/>
            <a:ext cx="7556421" cy="13025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ts val="5100"/>
              </a:lnSpc>
              <a:buNone/>
            </a:pPr>
            <a:r>
              <a:rPr lang="en-US" sz="4100" b="1" dirty="0">
                <a:solidFill>
                  <a:srgbClr val="000000"/>
                </a:solidFill>
                <a:latin typeface="Petrona Bold" pitchFamily="34" charset="0"/>
                <a:ea typeface="Petrona Bold" pitchFamily="34" charset="-122"/>
                <a:cs typeface="Petrona Bold" pitchFamily="34" charset="-120"/>
              </a:rPr>
              <a:t>Global by Design. Local by Default.</a:t>
            </a:r>
            <a:endParaRPr lang="en-US" sz="4100" dirty="0"/>
          </a:p>
        </p:txBody>
      </p:sp>
      <p:sp>
        <p:nvSpPr>
          <p:cNvPr id="4" name="Text 1"/>
          <p:cNvSpPr/>
          <p:nvPr/>
        </p:nvSpPr>
        <p:spPr>
          <a:xfrm>
            <a:off x="793790" y="4438531"/>
            <a:ext cx="7556421" cy="9526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ts val="2500"/>
              </a:lnSpc>
              <a:buNone/>
            </a:pPr>
            <a:r>
              <a:rPr lang="en-US" sz="1550" dirty="0">
                <a:solidFill>
                  <a:srgbClr val="272525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Instead of building separate country-by-country classified sites, Ezead is designed as </a:t>
            </a:r>
            <a:pPr algn="l" indent="0" marL="0">
              <a:lnSpc>
                <a:spcPts val="2500"/>
              </a:lnSpc>
              <a:buNone/>
            </a:pPr>
            <a:r>
              <a:rPr lang="en-US" sz="1550" b="1" dirty="0">
                <a:solidFill>
                  <a:srgbClr val="272525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one global framework</a:t>
            </a:r>
            <a:pPr algn="l" indent="0" marL="0">
              <a:lnSpc>
                <a:spcPts val="2500"/>
              </a:lnSpc>
              <a:buNone/>
            </a:pPr>
            <a:r>
              <a:rPr lang="en-US" sz="1550" dirty="0">
                <a:solidFill>
                  <a:srgbClr val="272525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 that can be opened market by market — preserving local relevance while enabling worldwide scale.</a:t>
            </a:r>
            <a:endParaRPr lang="en-US" sz="155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793790" y="1409224"/>
            <a:ext cx="2895600" cy="325636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algn="l" indent="0" marL="0">
              <a:lnSpc>
                <a:spcPts val="2550"/>
              </a:lnSpc>
              <a:buNone/>
            </a:pPr>
            <a:r>
              <a:rPr lang="en-US" sz="2050" b="1" dirty="0">
                <a:solidFill>
                  <a:srgbClr val="000000"/>
                </a:solidFill>
                <a:latin typeface="Petrona Bold" pitchFamily="34" charset="0"/>
                <a:ea typeface="Petrona Bold" pitchFamily="34" charset="-122"/>
                <a:cs typeface="Petrona Bold" pitchFamily="34" charset="-120"/>
              </a:rPr>
              <a:t>Competitive Positioning</a:t>
            </a:r>
            <a:endParaRPr lang="en-US" sz="2050" dirty="0"/>
          </a:p>
        </p:txBody>
      </p:sp>
      <p:sp>
        <p:nvSpPr>
          <p:cNvPr id="3" name="Text 1"/>
          <p:cNvSpPr/>
          <p:nvPr/>
        </p:nvSpPr>
        <p:spPr>
          <a:xfrm>
            <a:off x="793790" y="1814155"/>
            <a:ext cx="8592741" cy="651272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algn="l" indent="0" marL="0">
              <a:lnSpc>
                <a:spcPts val="5100"/>
              </a:lnSpc>
              <a:buNone/>
            </a:pPr>
            <a:r>
              <a:rPr lang="en-US" sz="4100" b="1" dirty="0">
                <a:solidFill>
                  <a:srgbClr val="000000"/>
                </a:solidFill>
                <a:latin typeface="Petrona Bold" pitchFamily="34" charset="0"/>
                <a:ea typeface="Petrona Bold" pitchFamily="34" charset="-122"/>
                <a:cs typeface="Petrona Bold" pitchFamily="34" charset="-120"/>
              </a:rPr>
              <a:t>Ezead vs. Legacy Marketplace Model</a:t>
            </a:r>
            <a:endParaRPr lang="en-US" sz="4100" dirty="0"/>
          </a:p>
        </p:txBody>
      </p:sp>
      <p:sp>
        <p:nvSpPr>
          <p:cNvPr id="4" name="Shape 2"/>
          <p:cNvSpPr/>
          <p:nvPr/>
        </p:nvSpPr>
        <p:spPr>
          <a:xfrm>
            <a:off x="793790" y="2763083"/>
            <a:ext cx="13042821" cy="4057293"/>
          </a:xfrm>
          <a:prstGeom prst="roundRect">
            <a:avLst>
              <a:gd name="adj" fmla="val 2055"/>
            </a:avLst>
          </a:prstGeom>
          <a:noFill/>
          <a:ln w="7620">
            <a:solidFill>
              <a:srgbClr val="000000">
                <a:alpha val="8000"/>
              </a:srgbClr>
            </a:solidFill>
            <a:prstDash val="solid"/>
          </a:ln>
        </p:spPr>
      </p:sp>
      <p:sp>
        <p:nvSpPr>
          <p:cNvPr id="5" name="Text 3"/>
          <p:cNvSpPr/>
          <p:nvPr/>
        </p:nvSpPr>
        <p:spPr>
          <a:xfrm>
            <a:off x="999768" y="2897386"/>
            <a:ext cx="6113264" cy="31754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algn="l" indent="0" marL="0">
              <a:lnSpc>
                <a:spcPts val="2500"/>
              </a:lnSpc>
              <a:buNone/>
            </a:pPr>
            <a:r>
              <a:rPr lang="en-US" sz="1550" b="1" dirty="0">
                <a:solidFill>
                  <a:srgbClr val="272525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Legacy Marketplace Model</a:t>
            </a:r>
            <a:endParaRPr lang="en-US" sz="1550" dirty="0"/>
          </a:p>
        </p:txBody>
      </p:sp>
      <p:sp>
        <p:nvSpPr>
          <p:cNvPr id="6" name="Text 4"/>
          <p:cNvSpPr/>
          <p:nvPr/>
        </p:nvSpPr>
        <p:spPr>
          <a:xfrm>
            <a:off x="7517368" y="2897386"/>
            <a:ext cx="6113264" cy="31754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algn="l" indent="0" marL="0">
              <a:lnSpc>
                <a:spcPts val="2500"/>
              </a:lnSpc>
              <a:buNone/>
            </a:pPr>
            <a:r>
              <a:rPr lang="en-US" sz="1550" b="1" dirty="0">
                <a:solidFill>
                  <a:srgbClr val="272525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Ezead Model</a:t>
            </a:r>
            <a:endParaRPr lang="en-US" sz="1550" dirty="0"/>
          </a:p>
        </p:txBody>
      </p:sp>
      <p:sp>
        <p:nvSpPr>
          <p:cNvPr id="7" name="Text 5"/>
          <p:cNvSpPr/>
          <p:nvPr/>
        </p:nvSpPr>
        <p:spPr>
          <a:xfrm>
            <a:off x="999768" y="3475911"/>
            <a:ext cx="6113264" cy="31754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algn="l" indent="0" marL="0">
              <a:lnSpc>
                <a:spcPts val="2500"/>
              </a:lnSpc>
              <a:buNone/>
            </a:pPr>
            <a:r>
              <a:rPr lang="en-US" sz="1550" dirty="0">
                <a:solidFill>
                  <a:srgbClr val="272525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Fragmented by region, vertical, or platform</a:t>
            </a:r>
            <a:endParaRPr lang="en-US" sz="1550" dirty="0"/>
          </a:p>
        </p:txBody>
      </p:sp>
      <p:sp>
        <p:nvSpPr>
          <p:cNvPr id="8" name="Text 6"/>
          <p:cNvSpPr/>
          <p:nvPr/>
        </p:nvSpPr>
        <p:spPr>
          <a:xfrm>
            <a:off x="7517368" y="3475911"/>
            <a:ext cx="6113264" cy="31754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algn="l" indent="0" marL="0">
              <a:lnSpc>
                <a:spcPts val="2500"/>
              </a:lnSpc>
              <a:buNone/>
            </a:pPr>
            <a:r>
              <a:rPr lang="en-US" sz="1550" dirty="0">
                <a:solidFill>
                  <a:srgbClr val="272525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Unified global + local architecture</a:t>
            </a:r>
            <a:endParaRPr lang="en-US" sz="1550" dirty="0"/>
          </a:p>
        </p:txBody>
      </p:sp>
      <p:sp>
        <p:nvSpPr>
          <p:cNvPr id="9" name="Text 7"/>
          <p:cNvSpPr/>
          <p:nvPr/>
        </p:nvSpPr>
        <p:spPr>
          <a:xfrm>
            <a:off x="999768" y="4054435"/>
            <a:ext cx="6113264" cy="31754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algn="l" indent="0" marL="0">
              <a:lnSpc>
                <a:spcPts val="2500"/>
              </a:lnSpc>
              <a:buNone/>
            </a:pPr>
            <a:r>
              <a:rPr lang="en-US" sz="1550" dirty="0">
                <a:solidFill>
                  <a:srgbClr val="272525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Broad categories that bury listings</a:t>
            </a:r>
            <a:endParaRPr lang="en-US" sz="1550" dirty="0"/>
          </a:p>
        </p:txBody>
      </p:sp>
      <p:sp>
        <p:nvSpPr>
          <p:cNvPr id="10" name="Text 8"/>
          <p:cNvSpPr/>
          <p:nvPr/>
        </p:nvSpPr>
        <p:spPr>
          <a:xfrm>
            <a:off x="7517368" y="4054435"/>
            <a:ext cx="6113264" cy="31754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algn="l" indent="0" marL="0">
              <a:lnSpc>
                <a:spcPts val="2500"/>
              </a:lnSpc>
              <a:buNone/>
            </a:pPr>
            <a:r>
              <a:rPr lang="en-US" sz="1550" dirty="0">
                <a:solidFill>
                  <a:srgbClr val="272525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4,000+ precision categories</a:t>
            </a:r>
            <a:endParaRPr lang="en-US" sz="1550" dirty="0"/>
          </a:p>
        </p:txBody>
      </p:sp>
      <p:sp>
        <p:nvSpPr>
          <p:cNvPr id="11" name="Text 9"/>
          <p:cNvSpPr/>
          <p:nvPr/>
        </p:nvSpPr>
        <p:spPr>
          <a:xfrm>
            <a:off x="999768" y="4632960"/>
            <a:ext cx="6113264" cy="31754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algn="l" indent="0" marL="0">
              <a:lnSpc>
                <a:spcPts val="2500"/>
              </a:lnSpc>
              <a:buNone/>
            </a:pPr>
            <a:r>
              <a:rPr lang="en-US" sz="1550" dirty="0">
                <a:solidFill>
                  <a:srgbClr val="272525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Pay-to-play visibility and boosted ads</a:t>
            </a:r>
            <a:endParaRPr lang="en-US" sz="1550" dirty="0"/>
          </a:p>
        </p:txBody>
      </p:sp>
      <p:sp>
        <p:nvSpPr>
          <p:cNvPr id="12" name="Text 10"/>
          <p:cNvSpPr/>
          <p:nvPr/>
        </p:nvSpPr>
        <p:spPr>
          <a:xfrm>
            <a:off x="7517368" y="4632960"/>
            <a:ext cx="6113264" cy="31754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algn="l" indent="0" marL="0">
              <a:lnSpc>
                <a:spcPts val="2500"/>
              </a:lnSpc>
              <a:buNone/>
            </a:pPr>
            <a:r>
              <a:rPr lang="en-US" sz="1550" dirty="0">
                <a:solidFill>
                  <a:srgbClr val="272525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Search-aligned discoverability</a:t>
            </a:r>
            <a:endParaRPr lang="en-US" sz="1550" dirty="0"/>
          </a:p>
        </p:txBody>
      </p:sp>
      <p:sp>
        <p:nvSpPr>
          <p:cNvPr id="13" name="Text 11"/>
          <p:cNvSpPr/>
          <p:nvPr/>
        </p:nvSpPr>
        <p:spPr>
          <a:xfrm>
            <a:off x="999768" y="5211485"/>
            <a:ext cx="6113264" cy="31754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algn="l" indent="0" marL="0">
              <a:lnSpc>
                <a:spcPts val="2500"/>
              </a:lnSpc>
              <a:buNone/>
            </a:pPr>
            <a:r>
              <a:rPr lang="en-US" sz="1550" dirty="0">
                <a:solidFill>
                  <a:srgbClr val="272525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Closed app ecosystems and limited indexing</a:t>
            </a:r>
            <a:endParaRPr lang="en-US" sz="1550" dirty="0"/>
          </a:p>
        </p:txBody>
      </p:sp>
      <p:sp>
        <p:nvSpPr>
          <p:cNvPr id="14" name="Text 12"/>
          <p:cNvSpPr/>
          <p:nvPr/>
        </p:nvSpPr>
        <p:spPr>
          <a:xfrm>
            <a:off x="7517368" y="5211485"/>
            <a:ext cx="6113264" cy="31754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algn="l" indent="0" marL="0">
              <a:lnSpc>
                <a:spcPts val="2500"/>
              </a:lnSpc>
              <a:buNone/>
            </a:pPr>
            <a:r>
              <a:rPr lang="en-US" sz="1550" dirty="0">
                <a:solidFill>
                  <a:srgbClr val="272525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Open search-first structure</a:t>
            </a:r>
            <a:endParaRPr lang="en-US" sz="1550" dirty="0"/>
          </a:p>
        </p:txBody>
      </p:sp>
      <p:sp>
        <p:nvSpPr>
          <p:cNvPr id="15" name="Text 13"/>
          <p:cNvSpPr/>
          <p:nvPr/>
        </p:nvSpPr>
        <p:spPr>
          <a:xfrm>
            <a:off x="999768" y="5790009"/>
            <a:ext cx="6113264" cy="31754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algn="l" indent="0" marL="0">
              <a:lnSpc>
                <a:spcPts val="2500"/>
              </a:lnSpc>
              <a:buNone/>
            </a:pPr>
            <a:r>
              <a:rPr lang="en-US" sz="1550" dirty="0">
                <a:solidFill>
                  <a:srgbClr val="272525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Separate markets require duplication</a:t>
            </a:r>
            <a:endParaRPr lang="en-US" sz="1550" dirty="0"/>
          </a:p>
        </p:txBody>
      </p:sp>
      <p:sp>
        <p:nvSpPr>
          <p:cNvPr id="16" name="Text 14"/>
          <p:cNvSpPr/>
          <p:nvPr/>
        </p:nvSpPr>
        <p:spPr>
          <a:xfrm>
            <a:off x="7517368" y="5790009"/>
            <a:ext cx="6113264" cy="31754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algn="l" indent="0" marL="0">
              <a:lnSpc>
                <a:spcPts val="2500"/>
              </a:lnSpc>
              <a:buNone/>
            </a:pPr>
            <a:r>
              <a:rPr lang="en-US" sz="1550" dirty="0">
                <a:solidFill>
                  <a:srgbClr val="272525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One listing distributes across all levels</a:t>
            </a:r>
            <a:endParaRPr lang="en-US" sz="1550" dirty="0"/>
          </a:p>
        </p:txBody>
      </p:sp>
      <p:sp>
        <p:nvSpPr>
          <p:cNvPr id="17" name="Text 15"/>
          <p:cNvSpPr/>
          <p:nvPr/>
        </p:nvSpPr>
        <p:spPr>
          <a:xfrm>
            <a:off x="999768" y="6368534"/>
            <a:ext cx="6113264" cy="31754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algn="l" indent="0" marL="0">
              <a:lnSpc>
                <a:spcPts val="2500"/>
              </a:lnSpc>
              <a:buNone/>
            </a:pPr>
            <a:r>
              <a:rPr lang="en-US" sz="1550" dirty="0">
                <a:solidFill>
                  <a:srgbClr val="272525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Built around platform control</a:t>
            </a:r>
            <a:endParaRPr lang="en-US" sz="1550" dirty="0"/>
          </a:p>
        </p:txBody>
      </p:sp>
      <p:sp>
        <p:nvSpPr>
          <p:cNvPr id="18" name="Text 16"/>
          <p:cNvSpPr/>
          <p:nvPr/>
        </p:nvSpPr>
        <p:spPr>
          <a:xfrm>
            <a:off x="7517368" y="6368534"/>
            <a:ext cx="6113264" cy="31754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algn="l" indent="0" marL="0">
              <a:lnSpc>
                <a:spcPts val="2500"/>
              </a:lnSpc>
              <a:buNone/>
            </a:pPr>
            <a:r>
              <a:rPr lang="en-US" sz="1550" dirty="0">
                <a:solidFill>
                  <a:srgbClr val="272525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Built around user-controlled content</a:t>
            </a:r>
            <a:endParaRPr lang="en-US" sz="1550" dirty="0"/>
          </a:p>
        </p:txBody>
      </p:sp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793790" y="2265402"/>
            <a:ext cx="9047559" cy="651272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algn="l" indent="0" marL="0">
              <a:lnSpc>
                <a:spcPts val="5100"/>
              </a:lnSpc>
              <a:buNone/>
            </a:pPr>
            <a:r>
              <a:rPr lang="en-US" sz="4100" b="1" dirty="0">
                <a:solidFill>
                  <a:srgbClr val="000000"/>
                </a:solidFill>
                <a:latin typeface="Petrona Bold" pitchFamily="34" charset="0"/>
                <a:ea typeface="Petrona Bold" pitchFamily="34" charset="-122"/>
                <a:cs typeface="Petrona Bold" pitchFamily="34" charset="-120"/>
              </a:rPr>
              <a:t>The Structural Advantages at a Glance</a:t>
            </a:r>
            <a:endParaRPr lang="en-US" sz="4100" dirty="0"/>
          </a:p>
        </p:txBody>
      </p:sp>
      <p:sp>
        <p:nvSpPr>
          <p:cNvPr id="3" name="Shape 1"/>
          <p:cNvSpPr/>
          <p:nvPr/>
        </p:nvSpPr>
        <p:spPr>
          <a:xfrm>
            <a:off x="793790" y="3313509"/>
            <a:ext cx="13042821" cy="2650688"/>
          </a:xfrm>
          <a:prstGeom prst="roundRect">
            <a:avLst>
              <a:gd name="adj" fmla="val 3145"/>
            </a:avLst>
          </a:prstGeom>
          <a:solidFill>
            <a:srgbClr val="CCEEFF"/>
          </a:solidFill>
          <a:ln w="7620">
            <a:solidFill>
              <a:srgbClr val="B2D4E5"/>
            </a:solidFill>
            <a:prstDash val="solid"/>
          </a:ln>
        </p:spPr>
      </p:sp>
      <p:sp>
        <p:nvSpPr>
          <p:cNvPr id="4" name="Shape 2"/>
          <p:cNvSpPr/>
          <p:nvPr/>
        </p:nvSpPr>
        <p:spPr>
          <a:xfrm>
            <a:off x="801410" y="3321129"/>
            <a:ext cx="6513790" cy="1158954"/>
          </a:xfrm>
          <a:prstGeom prst="roundRect">
            <a:avLst>
              <a:gd name="adj" fmla="val 7193"/>
            </a:avLst>
          </a:prstGeom>
          <a:solidFill>
            <a:srgbClr val="CCEEFF"/>
          </a:solidFill>
          <a:ln/>
        </p:spPr>
      </p:sp>
      <p:sp>
        <p:nvSpPr>
          <p:cNvPr id="5" name="Text 3"/>
          <p:cNvSpPr/>
          <p:nvPr/>
        </p:nvSpPr>
        <p:spPr>
          <a:xfrm>
            <a:off x="999768" y="3519488"/>
            <a:ext cx="2604968" cy="325636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algn="l" indent="0" marL="0">
              <a:lnSpc>
                <a:spcPts val="2550"/>
              </a:lnSpc>
              <a:buNone/>
            </a:pPr>
            <a:r>
              <a:rPr lang="en-US" sz="2050" b="1" dirty="0">
                <a:solidFill>
                  <a:srgbClr val="272525"/>
                </a:solidFill>
                <a:latin typeface="Petrona Bold" pitchFamily="34" charset="0"/>
                <a:ea typeface="Petrona Bold" pitchFamily="34" charset="-122"/>
                <a:cs typeface="Petrona Bold" pitchFamily="34" charset="-120"/>
              </a:rPr>
              <a:t>Unified Architecture</a:t>
            </a:r>
            <a:endParaRPr lang="en-US" sz="2050" dirty="0"/>
          </a:p>
        </p:txBody>
      </p:sp>
      <p:sp>
        <p:nvSpPr>
          <p:cNvPr id="6" name="Text 4"/>
          <p:cNvSpPr/>
          <p:nvPr/>
        </p:nvSpPr>
        <p:spPr>
          <a:xfrm>
            <a:off x="999768" y="3964186"/>
            <a:ext cx="5819299" cy="31754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algn="l" indent="0" marL="0">
              <a:lnSpc>
                <a:spcPts val="2500"/>
              </a:lnSpc>
              <a:buNone/>
            </a:pPr>
            <a:r>
              <a:rPr lang="en-US" sz="1550" dirty="0">
                <a:solidFill>
                  <a:srgbClr val="272525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Global + local in one platform — no fragmentation.</a:t>
            </a:r>
            <a:endParaRPr lang="en-US" sz="1550" dirty="0"/>
          </a:p>
        </p:txBody>
      </p:sp>
      <p:sp>
        <p:nvSpPr>
          <p:cNvPr id="7" name="Shape 5"/>
          <p:cNvSpPr/>
          <p:nvPr/>
        </p:nvSpPr>
        <p:spPr>
          <a:xfrm>
            <a:off x="7315200" y="3321129"/>
            <a:ext cx="6513790" cy="1158954"/>
          </a:xfrm>
          <a:prstGeom prst="rect">
            <a:avLst/>
          </a:prstGeom>
          <a:solidFill>
            <a:srgbClr val="CCEEFF"/>
          </a:solidFill>
          <a:ln/>
        </p:spPr>
      </p:sp>
      <p:sp>
        <p:nvSpPr>
          <p:cNvPr id="8" name="Shape 6"/>
          <p:cNvSpPr/>
          <p:nvPr/>
        </p:nvSpPr>
        <p:spPr>
          <a:xfrm>
            <a:off x="7315200" y="3321129"/>
            <a:ext cx="22860" cy="1158954"/>
          </a:xfrm>
          <a:prstGeom prst="roundRect">
            <a:avLst>
              <a:gd name="adj" fmla="val 364651"/>
            </a:avLst>
          </a:prstGeom>
          <a:solidFill>
            <a:srgbClr val="B2D4E5"/>
          </a:solidFill>
          <a:ln/>
        </p:spPr>
      </p:sp>
      <p:sp>
        <p:nvSpPr>
          <p:cNvPr id="9" name="Text 7"/>
          <p:cNvSpPr/>
          <p:nvPr/>
        </p:nvSpPr>
        <p:spPr>
          <a:xfrm>
            <a:off x="7811333" y="3519488"/>
            <a:ext cx="2604968" cy="325636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algn="l" indent="0" marL="0">
              <a:lnSpc>
                <a:spcPts val="2550"/>
              </a:lnSpc>
              <a:buNone/>
            </a:pPr>
            <a:r>
              <a:rPr lang="en-US" sz="2050" b="1" dirty="0">
                <a:solidFill>
                  <a:srgbClr val="272525"/>
                </a:solidFill>
                <a:latin typeface="Petrona Bold" pitchFamily="34" charset="0"/>
                <a:ea typeface="Petrona Bold" pitchFamily="34" charset="-122"/>
                <a:cs typeface="Petrona Bold" pitchFamily="34" charset="-120"/>
              </a:rPr>
              <a:t>Precision Categories</a:t>
            </a:r>
            <a:endParaRPr lang="en-US" sz="2050" dirty="0"/>
          </a:p>
        </p:txBody>
      </p:sp>
      <p:sp>
        <p:nvSpPr>
          <p:cNvPr id="10" name="Text 8"/>
          <p:cNvSpPr/>
          <p:nvPr/>
        </p:nvSpPr>
        <p:spPr>
          <a:xfrm>
            <a:off x="7811333" y="3964186"/>
            <a:ext cx="5819299" cy="31754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algn="l" indent="0" marL="0">
              <a:lnSpc>
                <a:spcPts val="2500"/>
              </a:lnSpc>
              <a:buNone/>
            </a:pPr>
            <a:r>
              <a:rPr lang="en-US" sz="1550" dirty="0">
                <a:solidFill>
                  <a:srgbClr val="272525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4,000+ categories vs. broad generic buckets.</a:t>
            </a:r>
            <a:endParaRPr lang="en-US" sz="1550" dirty="0"/>
          </a:p>
        </p:txBody>
      </p:sp>
      <p:sp>
        <p:nvSpPr>
          <p:cNvPr id="11" name="Shape 9"/>
          <p:cNvSpPr/>
          <p:nvPr/>
        </p:nvSpPr>
        <p:spPr>
          <a:xfrm>
            <a:off x="7067193" y="3652540"/>
            <a:ext cx="496133" cy="496133"/>
          </a:xfrm>
          <a:prstGeom prst="roundRect">
            <a:avLst>
              <a:gd name="adj" fmla="val 16802"/>
            </a:avLst>
          </a:prstGeom>
          <a:solidFill>
            <a:srgbClr val="FFFFFF">
              <a:alpha val="95000"/>
            </a:srgbClr>
          </a:solidFill>
          <a:ln w="22860">
            <a:solidFill>
              <a:srgbClr val="B2D4E5"/>
            </a:solidFill>
            <a:prstDash val="solid"/>
          </a:ln>
        </p:spPr>
      </p:sp>
      <p:pic>
        <p:nvPicPr>
          <p:cNvPr id="12" name="Image 0" descr="preencoded.png">    </p:cNvPr>
          <p:cNvPicPr>
            <a:picLocks noChangeAspect="1"/>
          </p:cNvPicPr>
          <p:nvPr/>
        </p:nvPicPr>
        <p:blipFill>
          <a:blip r:embed="rId1"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7191256" y="3776484"/>
            <a:ext cx="248007" cy="248007"/>
          </a:xfrm>
          <a:prstGeom prst="rect">
            <a:avLst/>
          </a:prstGeom>
        </p:spPr>
      </p:pic>
      <p:sp>
        <p:nvSpPr>
          <p:cNvPr id="13" name="Shape 10"/>
          <p:cNvSpPr/>
          <p:nvPr/>
        </p:nvSpPr>
        <p:spPr>
          <a:xfrm>
            <a:off x="801410" y="4480084"/>
            <a:ext cx="6513790" cy="1476494"/>
          </a:xfrm>
          <a:prstGeom prst="rect">
            <a:avLst/>
          </a:prstGeom>
          <a:solidFill>
            <a:srgbClr val="CCEEFF"/>
          </a:solidFill>
          <a:ln/>
        </p:spPr>
      </p:sp>
      <p:sp>
        <p:nvSpPr>
          <p:cNvPr id="14" name="Shape 11"/>
          <p:cNvSpPr/>
          <p:nvPr/>
        </p:nvSpPr>
        <p:spPr>
          <a:xfrm>
            <a:off x="801410" y="4480084"/>
            <a:ext cx="6513790" cy="22860"/>
          </a:xfrm>
          <a:prstGeom prst="roundRect">
            <a:avLst>
              <a:gd name="adj" fmla="val 364651"/>
            </a:avLst>
          </a:prstGeom>
          <a:solidFill>
            <a:srgbClr val="B2D4E5"/>
          </a:solidFill>
          <a:ln/>
        </p:spPr>
      </p:sp>
      <p:sp>
        <p:nvSpPr>
          <p:cNvPr id="15" name="Text 12"/>
          <p:cNvSpPr/>
          <p:nvPr/>
        </p:nvSpPr>
        <p:spPr>
          <a:xfrm>
            <a:off x="999768" y="4678442"/>
            <a:ext cx="2604968" cy="325636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algn="l" indent="0" marL="0">
              <a:lnSpc>
                <a:spcPts val="2550"/>
              </a:lnSpc>
              <a:buNone/>
            </a:pPr>
            <a:r>
              <a:rPr lang="en-US" sz="2050" b="1" dirty="0">
                <a:solidFill>
                  <a:srgbClr val="272525"/>
                </a:solidFill>
                <a:latin typeface="Petrona Bold" pitchFamily="34" charset="0"/>
                <a:ea typeface="Petrona Bold" pitchFamily="34" charset="-122"/>
                <a:cs typeface="Petrona Bold" pitchFamily="34" charset="-120"/>
              </a:rPr>
              <a:t>Open &amp; Searchable</a:t>
            </a:r>
            <a:endParaRPr lang="en-US" sz="2050" dirty="0"/>
          </a:p>
        </p:txBody>
      </p:sp>
      <p:sp>
        <p:nvSpPr>
          <p:cNvPr id="16" name="Text 13"/>
          <p:cNvSpPr/>
          <p:nvPr/>
        </p:nvSpPr>
        <p:spPr>
          <a:xfrm>
            <a:off x="999768" y="5123140"/>
            <a:ext cx="5819299" cy="31754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algn="l" indent="0" marL="0">
              <a:lnSpc>
                <a:spcPts val="2500"/>
              </a:lnSpc>
              <a:buNone/>
            </a:pPr>
            <a:r>
              <a:rPr lang="en-US" sz="1550" dirty="0">
                <a:solidFill>
                  <a:srgbClr val="272525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Search-first structure vs. closed app ecosystems.</a:t>
            </a:r>
            <a:endParaRPr lang="en-US" sz="1550" dirty="0"/>
          </a:p>
        </p:txBody>
      </p:sp>
      <p:sp>
        <p:nvSpPr>
          <p:cNvPr id="17" name="Shape 14"/>
          <p:cNvSpPr/>
          <p:nvPr/>
        </p:nvSpPr>
        <p:spPr>
          <a:xfrm>
            <a:off x="7315200" y="4480084"/>
            <a:ext cx="6513790" cy="1476494"/>
          </a:xfrm>
          <a:prstGeom prst="rect">
            <a:avLst/>
          </a:prstGeom>
          <a:solidFill>
            <a:srgbClr val="CCEEFF"/>
          </a:solidFill>
          <a:ln/>
        </p:spPr>
      </p:sp>
      <p:sp>
        <p:nvSpPr>
          <p:cNvPr id="18" name="Shape 15"/>
          <p:cNvSpPr/>
          <p:nvPr/>
        </p:nvSpPr>
        <p:spPr>
          <a:xfrm>
            <a:off x="7315200" y="4480084"/>
            <a:ext cx="22860" cy="1476494"/>
          </a:xfrm>
          <a:prstGeom prst="roundRect">
            <a:avLst>
              <a:gd name="adj" fmla="val 364651"/>
            </a:avLst>
          </a:prstGeom>
          <a:solidFill>
            <a:srgbClr val="B2D4E5"/>
          </a:solidFill>
          <a:ln/>
        </p:spPr>
      </p:sp>
      <p:sp>
        <p:nvSpPr>
          <p:cNvPr id="19" name="Shape 16"/>
          <p:cNvSpPr/>
          <p:nvPr/>
        </p:nvSpPr>
        <p:spPr>
          <a:xfrm>
            <a:off x="7315200" y="4480084"/>
            <a:ext cx="6513790" cy="22860"/>
          </a:xfrm>
          <a:prstGeom prst="roundRect">
            <a:avLst>
              <a:gd name="adj" fmla="val 364651"/>
            </a:avLst>
          </a:prstGeom>
          <a:solidFill>
            <a:srgbClr val="B2D4E5"/>
          </a:solidFill>
          <a:ln/>
        </p:spPr>
      </p:sp>
      <p:sp>
        <p:nvSpPr>
          <p:cNvPr id="20" name="Text 17"/>
          <p:cNvSpPr/>
          <p:nvPr/>
        </p:nvSpPr>
        <p:spPr>
          <a:xfrm>
            <a:off x="7811333" y="4678442"/>
            <a:ext cx="2947868" cy="325636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algn="l" indent="0" marL="0">
              <a:lnSpc>
                <a:spcPts val="2550"/>
              </a:lnSpc>
              <a:buNone/>
            </a:pPr>
            <a:r>
              <a:rPr lang="en-US" sz="2050" b="1" dirty="0">
                <a:solidFill>
                  <a:srgbClr val="272525"/>
                </a:solidFill>
                <a:latin typeface="Petrona Bold" pitchFamily="34" charset="0"/>
                <a:ea typeface="Petrona Bold" pitchFamily="34" charset="-122"/>
                <a:cs typeface="Petrona Bold" pitchFamily="34" charset="-120"/>
              </a:rPr>
              <a:t>User-Controlled Content</a:t>
            </a:r>
            <a:endParaRPr lang="en-US" sz="2050" dirty="0"/>
          </a:p>
        </p:txBody>
      </p:sp>
      <p:sp>
        <p:nvSpPr>
          <p:cNvPr id="21" name="Text 18"/>
          <p:cNvSpPr/>
          <p:nvPr/>
        </p:nvSpPr>
        <p:spPr>
          <a:xfrm>
            <a:off x="7811333" y="5123140"/>
            <a:ext cx="5819299" cy="63507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ts val="2500"/>
              </a:lnSpc>
              <a:buNone/>
            </a:pPr>
            <a:r>
              <a:rPr lang="en-US" sz="1550" dirty="0">
                <a:solidFill>
                  <a:srgbClr val="272525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Sellers own and control their listings — no algorithmic suppression.</a:t>
            </a:r>
            <a:endParaRPr lang="en-US" sz="1550" dirty="0"/>
          </a:p>
        </p:txBody>
      </p:sp>
      <p:sp>
        <p:nvSpPr>
          <p:cNvPr id="22" name="Shape 19"/>
          <p:cNvSpPr/>
          <p:nvPr/>
        </p:nvSpPr>
        <p:spPr>
          <a:xfrm>
            <a:off x="7067193" y="4970205"/>
            <a:ext cx="496133" cy="496133"/>
          </a:xfrm>
          <a:prstGeom prst="roundRect">
            <a:avLst>
              <a:gd name="adj" fmla="val 16802"/>
            </a:avLst>
          </a:prstGeom>
          <a:solidFill>
            <a:srgbClr val="FFFFFF">
              <a:alpha val="95000"/>
            </a:srgbClr>
          </a:solidFill>
          <a:ln w="22860">
            <a:solidFill>
              <a:srgbClr val="B2D4E5"/>
            </a:solidFill>
            <a:prstDash val="solid"/>
          </a:ln>
        </p:spPr>
      </p:sp>
      <p:pic>
        <p:nvPicPr>
          <p:cNvPr id="23" name="Image 1" descr="preencoded.png">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7191256" y="5094149"/>
            <a:ext cx="248007" cy="248007"/>
          </a:xfrm>
          <a:prstGeom prst="rect">
            <a:avLst/>
          </a:prstGeom>
        </p:spPr>
      </p:pic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144000" y="0"/>
            <a:ext cx="5486400" cy="8229600"/>
          </a:xfrm>
          <a:prstGeom prst="rect">
            <a:avLst/>
          </a:prstGeom>
        </p:spPr>
      </p:pic>
      <p:sp>
        <p:nvSpPr>
          <p:cNvPr id="3" name="Text 0"/>
          <p:cNvSpPr/>
          <p:nvPr/>
        </p:nvSpPr>
        <p:spPr>
          <a:xfrm>
            <a:off x="793790" y="2250400"/>
            <a:ext cx="7556421" cy="13025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ts val="5100"/>
              </a:lnSpc>
              <a:buNone/>
            </a:pPr>
            <a:r>
              <a:rPr lang="en-US" sz="4100" b="1" dirty="0">
                <a:solidFill>
                  <a:srgbClr val="000000"/>
                </a:solidFill>
                <a:latin typeface="Petrona Bold" pitchFamily="34" charset="0"/>
                <a:ea typeface="Petrona Bold" pitchFamily="34" charset="-122"/>
                <a:cs typeface="Petrona Bold" pitchFamily="34" charset="-120"/>
              </a:rPr>
              <a:t>Why Now: The Market Is Ready for Change</a:t>
            </a:r>
            <a:endParaRPr lang="en-US" sz="4100" dirty="0"/>
          </a:p>
        </p:txBody>
      </p:sp>
      <p:sp>
        <p:nvSpPr>
          <p:cNvPr id="4" name="Text 1"/>
          <p:cNvSpPr/>
          <p:nvPr/>
        </p:nvSpPr>
        <p:spPr>
          <a:xfrm>
            <a:off x="793790" y="3850600"/>
            <a:ext cx="7556421" cy="12701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ts val="2500"/>
              </a:lnSpc>
              <a:buNone/>
            </a:pPr>
            <a:r>
              <a:rPr lang="en-US" sz="1550" dirty="0">
                <a:solidFill>
                  <a:srgbClr val="272525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The marketplace internet is changing. Users are frustrated with spam, pay-to-play reach, algorithmic suppression, and fragmented platforms. Search engines and AI systems increasingly reward </a:t>
            </a:r>
            <a:pPr algn="l" indent="0" marL="0">
              <a:lnSpc>
                <a:spcPts val="2500"/>
              </a:lnSpc>
              <a:buNone/>
            </a:pPr>
            <a:r>
              <a:rPr lang="en-US" sz="1550" b="1" dirty="0">
                <a:solidFill>
                  <a:srgbClr val="272525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structured, accessible, high-performance content.</a:t>
            </a:r>
            <a:endParaRPr lang="en-US" sz="1550" dirty="0"/>
          </a:p>
        </p:txBody>
      </p:sp>
      <p:sp>
        <p:nvSpPr>
          <p:cNvPr id="5" name="Text 2"/>
          <p:cNvSpPr/>
          <p:nvPr/>
        </p:nvSpPr>
        <p:spPr>
          <a:xfrm>
            <a:off x="793790" y="5344001"/>
            <a:ext cx="7556421" cy="63507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ts val="2500"/>
              </a:lnSpc>
              <a:buNone/>
            </a:pPr>
            <a:r>
              <a:rPr lang="en-US" sz="1550" dirty="0">
                <a:solidFill>
                  <a:srgbClr val="272525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Local businesses and private sellers need affordable visibility without being forced into expensive ad models or closed social platforms.</a:t>
            </a:r>
            <a:endParaRPr lang="en-US" sz="1550" dirty="0"/>
          </a:p>
        </p:txBody>
      </p:sp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793790" y="1546027"/>
            <a:ext cx="2604968" cy="325636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algn="l" indent="0" marL="0">
              <a:lnSpc>
                <a:spcPts val="2550"/>
              </a:lnSpc>
              <a:buNone/>
            </a:pPr>
            <a:r>
              <a:rPr lang="en-US" sz="2050" b="1" dirty="0">
                <a:solidFill>
                  <a:srgbClr val="000000"/>
                </a:solidFill>
                <a:latin typeface="Petrona Bold" pitchFamily="34" charset="0"/>
                <a:ea typeface="Petrona Bold" pitchFamily="34" charset="-122"/>
                <a:cs typeface="Petrona Bold" pitchFamily="34" charset="-120"/>
              </a:rPr>
              <a:t>Market Timing</a:t>
            </a:r>
            <a:endParaRPr lang="en-US" sz="2050" dirty="0"/>
          </a:p>
        </p:txBody>
      </p:sp>
      <p:sp>
        <p:nvSpPr>
          <p:cNvPr id="3" name="Text 1"/>
          <p:cNvSpPr/>
          <p:nvPr/>
        </p:nvSpPr>
        <p:spPr>
          <a:xfrm>
            <a:off x="793790" y="1950958"/>
            <a:ext cx="8000048" cy="651272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algn="l" indent="0" marL="0">
              <a:lnSpc>
                <a:spcPts val="5100"/>
              </a:lnSpc>
              <a:buNone/>
            </a:pPr>
            <a:r>
              <a:rPr lang="en-US" sz="4100" b="1" dirty="0">
                <a:solidFill>
                  <a:srgbClr val="000000"/>
                </a:solidFill>
                <a:latin typeface="Petrona Bold" pitchFamily="34" charset="0"/>
                <a:ea typeface="Petrona Bold" pitchFamily="34" charset="-122"/>
                <a:cs typeface="Petrona Bold" pitchFamily="34" charset="-120"/>
              </a:rPr>
              <a:t>A Cleaner, More Open Alternative</a:t>
            </a:r>
            <a:endParaRPr lang="en-US" sz="4100" dirty="0"/>
          </a:p>
        </p:txBody>
      </p:sp>
      <p:sp>
        <p:nvSpPr>
          <p:cNvPr id="4" name="Text 2"/>
          <p:cNvSpPr/>
          <p:nvPr/>
        </p:nvSpPr>
        <p:spPr>
          <a:xfrm>
            <a:off x="793790" y="2899886"/>
            <a:ext cx="13042821" cy="31754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algn="l" indent="0" marL="0">
              <a:lnSpc>
                <a:spcPts val="2500"/>
              </a:lnSpc>
              <a:buNone/>
            </a:pPr>
            <a:r>
              <a:rPr lang="en-US" sz="1550" dirty="0">
                <a:solidFill>
                  <a:srgbClr val="272525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Ezead is entering its finishing stages at a time when the market needs exactly what it is building.</a:t>
            </a:r>
            <a:endParaRPr lang="en-US" sz="1550" dirty="0"/>
          </a:p>
        </p:txBody>
      </p:sp>
      <p:sp>
        <p:nvSpPr>
          <p:cNvPr id="5" name="Shape 3"/>
          <p:cNvSpPr/>
          <p:nvPr/>
        </p:nvSpPr>
        <p:spPr>
          <a:xfrm>
            <a:off x="793790" y="3440668"/>
            <a:ext cx="6422231" cy="1522214"/>
          </a:xfrm>
          <a:prstGeom prst="roundRect">
            <a:avLst>
              <a:gd name="adj" fmla="val 5476"/>
            </a:avLst>
          </a:prstGeom>
          <a:solidFill>
            <a:srgbClr val="FFFFFF">
              <a:alpha val="95000"/>
            </a:srgbClr>
          </a:solidFill>
          <a:ln w="22860">
            <a:solidFill>
              <a:srgbClr val="B2D4E5"/>
            </a:solidFill>
            <a:prstDash val="solid"/>
          </a:ln>
        </p:spPr>
      </p:sp>
      <p:sp>
        <p:nvSpPr>
          <p:cNvPr id="6" name="Text 4"/>
          <p:cNvSpPr/>
          <p:nvPr/>
        </p:nvSpPr>
        <p:spPr>
          <a:xfrm>
            <a:off x="1015008" y="3661886"/>
            <a:ext cx="2604968" cy="325636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algn="l" indent="0" marL="0">
              <a:lnSpc>
                <a:spcPts val="2550"/>
              </a:lnSpc>
              <a:buNone/>
            </a:pPr>
            <a:r>
              <a:rPr lang="en-US" sz="2050" b="1" dirty="0">
                <a:solidFill>
                  <a:srgbClr val="272525"/>
                </a:solidFill>
                <a:latin typeface="Petrona Bold" pitchFamily="34" charset="0"/>
                <a:ea typeface="Petrona Bold" pitchFamily="34" charset="-122"/>
                <a:cs typeface="Petrona Bold" pitchFamily="34" charset="-120"/>
              </a:rPr>
              <a:t>Cleaner</a:t>
            </a:r>
            <a:endParaRPr lang="en-US" sz="2050" dirty="0"/>
          </a:p>
        </p:txBody>
      </p:sp>
      <p:sp>
        <p:nvSpPr>
          <p:cNvPr id="7" name="Text 5"/>
          <p:cNvSpPr/>
          <p:nvPr/>
        </p:nvSpPr>
        <p:spPr>
          <a:xfrm>
            <a:off x="1015008" y="4106585"/>
            <a:ext cx="5979795" cy="63507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ts val="2500"/>
              </a:lnSpc>
              <a:buNone/>
            </a:pPr>
            <a:r>
              <a:rPr lang="en-US" sz="1550" dirty="0">
                <a:solidFill>
                  <a:srgbClr val="272525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No spam, no suppression, no pay-to-play barriers for basic discoverability.</a:t>
            </a:r>
            <a:endParaRPr lang="en-US" sz="1550" dirty="0"/>
          </a:p>
        </p:txBody>
      </p:sp>
      <p:sp>
        <p:nvSpPr>
          <p:cNvPr id="8" name="Shape 6"/>
          <p:cNvSpPr/>
          <p:nvPr/>
        </p:nvSpPr>
        <p:spPr>
          <a:xfrm>
            <a:off x="7414379" y="3440668"/>
            <a:ext cx="6422231" cy="1522214"/>
          </a:xfrm>
          <a:prstGeom prst="roundRect">
            <a:avLst>
              <a:gd name="adj" fmla="val 5476"/>
            </a:avLst>
          </a:prstGeom>
          <a:solidFill>
            <a:srgbClr val="FFFFFF">
              <a:alpha val="95000"/>
            </a:srgbClr>
          </a:solidFill>
          <a:ln w="22860">
            <a:solidFill>
              <a:srgbClr val="B2D4E5"/>
            </a:solidFill>
            <a:prstDash val="solid"/>
          </a:ln>
        </p:spPr>
      </p:sp>
      <p:sp>
        <p:nvSpPr>
          <p:cNvPr id="9" name="Text 7"/>
          <p:cNvSpPr/>
          <p:nvPr/>
        </p:nvSpPr>
        <p:spPr>
          <a:xfrm>
            <a:off x="7635597" y="3661886"/>
            <a:ext cx="2604968" cy="325636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algn="l" indent="0" marL="0">
              <a:lnSpc>
                <a:spcPts val="2550"/>
              </a:lnSpc>
              <a:buNone/>
            </a:pPr>
            <a:r>
              <a:rPr lang="en-US" sz="2050" b="1" dirty="0">
                <a:solidFill>
                  <a:srgbClr val="272525"/>
                </a:solidFill>
                <a:latin typeface="Petrona Bold" pitchFamily="34" charset="0"/>
                <a:ea typeface="Petrona Bold" pitchFamily="34" charset="-122"/>
                <a:cs typeface="Petrona Bold" pitchFamily="34" charset="-120"/>
              </a:rPr>
              <a:t>More Searchable</a:t>
            </a:r>
            <a:endParaRPr lang="en-US" sz="2050" dirty="0"/>
          </a:p>
        </p:txBody>
      </p:sp>
      <p:sp>
        <p:nvSpPr>
          <p:cNvPr id="10" name="Text 8"/>
          <p:cNvSpPr/>
          <p:nvPr/>
        </p:nvSpPr>
        <p:spPr>
          <a:xfrm>
            <a:off x="7635597" y="4106585"/>
            <a:ext cx="5979795" cy="63507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ts val="2500"/>
              </a:lnSpc>
              <a:buNone/>
            </a:pPr>
            <a:r>
              <a:rPr lang="en-US" sz="1550" dirty="0">
                <a:solidFill>
                  <a:srgbClr val="272525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Structured for search engines and AI discovery systems from the ground up.</a:t>
            </a:r>
            <a:endParaRPr lang="en-US" sz="1550" dirty="0"/>
          </a:p>
        </p:txBody>
      </p:sp>
      <p:sp>
        <p:nvSpPr>
          <p:cNvPr id="11" name="Shape 9"/>
          <p:cNvSpPr/>
          <p:nvPr/>
        </p:nvSpPr>
        <p:spPr>
          <a:xfrm>
            <a:off x="793790" y="5161240"/>
            <a:ext cx="6422231" cy="1522214"/>
          </a:xfrm>
          <a:prstGeom prst="roundRect">
            <a:avLst>
              <a:gd name="adj" fmla="val 5476"/>
            </a:avLst>
          </a:prstGeom>
          <a:solidFill>
            <a:srgbClr val="FFFFFF">
              <a:alpha val="95000"/>
            </a:srgbClr>
          </a:solidFill>
          <a:ln w="22860">
            <a:solidFill>
              <a:srgbClr val="B2D4E5"/>
            </a:solidFill>
            <a:prstDash val="solid"/>
          </a:ln>
        </p:spPr>
      </p:sp>
      <p:sp>
        <p:nvSpPr>
          <p:cNvPr id="12" name="Text 10"/>
          <p:cNvSpPr/>
          <p:nvPr/>
        </p:nvSpPr>
        <p:spPr>
          <a:xfrm>
            <a:off x="1015008" y="5382458"/>
            <a:ext cx="2604968" cy="325636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algn="l" indent="0" marL="0">
              <a:lnSpc>
                <a:spcPts val="2550"/>
              </a:lnSpc>
              <a:buNone/>
            </a:pPr>
            <a:r>
              <a:rPr lang="en-US" sz="2050" b="1" dirty="0">
                <a:solidFill>
                  <a:srgbClr val="272525"/>
                </a:solidFill>
                <a:latin typeface="Petrona Bold" pitchFamily="34" charset="0"/>
                <a:ea typeface="Petrona Bold" pitchFamily="34" charset="-122"/>
                <a:cs typeface="Petrona Bold" pitchFamily="34" charset="-120"/>
              </a:rPr>
              <a:t>More Open</a:t>
            </a:r>
            <a:endParaRPr lang="en-US" sz="2050" dirty="0"/>
          </a:p>
        </p:txBody>
      </p:sp>
      <p:sp>
        <p:nvSpPr>
          <p:cNvPr id="13" name="Text 11"/>
          <p:cNvSpPr/>
          <p:nvPr/>
        </p:nvSpPr>
        <p:spPr>
          <a:xfrm>
            <a:off x="1015008" y="5827157"/>
            <a:ext cx="5979795" cy="63507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ts val="2500"/>
              </a:lnSpc>
              <a:buNone/>
            </a:pPr>
            <a:r>
              <a:rPr lang="en-US" sz="1550" dirty="0">
                <a:solidFill>
                  <a:srgbClr val="272525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User-controlled content that is accessible beyond the platform itself.</a:t>
            </a:r>
            <a:endParaRPr lang="en-US" sz="1550" dirty="0"/>
          </a:p>
        </p:txBody>
      </p:sp>
      <p:sp>
        <p:nvSpPr>
          <p:cNvPr id="14" name="Shape 12"/>
          <p:cNvSpPr/>
          <p:nvPr/>
        </p:nvSpPr>
        <p:spPr>
          <a:xfrm>
            <a:off x="7414379" y="5161240"/>
            <a:ext cx="6422231" cy="1522214"/>
          </a:xfrm>
          <a:prstGeom prst="roundRect">
            <a:avLst>
              <a:gd name="adj" fmla="val 5476"/>
            </a:avLst>
          </a:prstGeom>
          <a:solidFill>
            <a:srgbClr val="FFFFFF">
              <a:alpha val="95000"/>
            </a:srgbClr>
          </a:solidFill>
          <a:ln w="22860">
            <a:solidFill>
              <a:srgbClr val="B2D4E5"/>
            </a:solidFill>
            <a:prstDash val="solid"/>
          </a:ln>
        </p:spPr>
      </p:sp>
      <p:sp>
        <p:nvSpPr>
          <p:cNvPr id="15" name="Text 13"/>
          <p:cNvSpPr/>
          <p:nvPr/>
        </p:nvSpPr>
        <p:spPr>
          <a:xfrm>
            <a:off x="7635597" y="5382458"/>
            <a:ext cx="2604968" cy="325636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algn="l" indent="0" marL="0">
              <a:lnSpc>
                <a:spcPts val="2550"/>
              </a:lnSpc>
              <a:buNone/>
            </a:pPr>
            <a:r>
              <a:rPr lang="en-US" sz="2050" b="1" dirty="0">
                <a:solidFill>
                  <a:srgbClr val="272525"/>
                </a:solidFill>
                <a:latin typeface="Petrona Bold" pitchFamily="34" charset="0"/>
                <a:ea typeface="Petrona Bold" pitchFamily="34" charset="-122"/>
                <a:cs typeface="Petrona Bold" pitchFamily="34" charset="-120"/>
              </a:rPr>
              <a:t>More Scalable</a:t>
            </a:r>
            <a:endParaRPr lang="en-US" sz="2050" dirty="0"/>
          </a:p>
        </p:txBody>
      </p:sp>
      <p:sp>
        <p:nvSpPr>
          <p:cNvPr id="16" name="Text 14"/>
          <p:cNvSpPr/>
          <p:nvPr/>
        </p:nvSpPr>
        <p:spPr>
          <a:xfrm>
            <a:off x="7635597" y="5827157"/>
            <a:ext cx="5979795" cy="63507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ts val="2500"/>
              </a:lnSpc>
              <a:buNone/>
            </a:pPr>
            <a:r>
              <a:rPr lang="en-US" sz="1550" dirty="0">
                <a:solidFill>
                  <a:srgbClr val="272525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Pre-built global framework ready for rapid market-by-market activation.</a:t>
            </a:r>
            <a:endParaRPr lang="en-US" sz="1550" dirty="0"/>
          </a:p>
        </p:txBody>
      </p:sp>
    </p:spTree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1079183" y="509230"/>
            <a:ext cx="9209246" cy="518874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algn="l" indent="0" marL="0">
              <a:lnSpc>
                <a:spcPts val="4050"/>
              </a:lnSpc>
              <a:buNone/>
            </a:pPr>
            <a:r>
              <a:rPr lang="en-US" sz="3250" b="1" dirty="0">
                <a:solidFill>
                  <a:srgbClr val="000000"/>
                </a:solidFill>
                <a:latin typeface="Petrona Bold" pitchFamily="34" charset="0"/>
                <a:ea typeface="Petrona Bold" pitchFamily="34" charset="-122"/>
                <a:cs typeface="Petrona Bold" pitchFamily="34" charset="-120"/>
              </a:rPr>
              <a:t>The Opportunity: Beyond Traditional Classifieds</a:t>
            </a:r>
            <a:endParaRPr lang="en-US" sz="3250" dirty="0"/>
          </a:p>
        </p:txBody>
      </p:sp>
      <p:sp>
        <p:nvSpPr>
          <p:cNvPr id="3" name="Text 1"/>
          <p:cNvSpPr/>
          <p:nvPr/>
        </p:nvSpPr>
        <p:spPr>
          <a:xfrm>
            <a:off x="1079183" y="1280160"/>
            <a:ext cx="12471916" cy="45458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ts val="1750"/>
              </a:lnSpc>
              <a:buNone/>
            </a:pPr>
            <a:r>
              <a:rPr lang="en-US" sz="1200" dirty="0">
                <a:solidFill>
                  <a:srgbClr val="272525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The opportunity is not only to compete with traditional classifieds — it is to build a </a:t>
            </a:r>
            <a:pPr algn="l" indent="0" marL="0">
              <a:lnSpc>
                <a:spcPts val="1750"/>
              </a:lnSpc>
              <a:buNone/>
            </a:pPr>
            <a:r>
              <a:rPr lang="en-US" sz="1200" b="1" dirty="0">
                <a:solidFill>
                  <a:srgbClr val="272525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structured global database</a:t>
            </a:r>
            <a:pPr algn="l" indent="0" marL="0">
              <a:lnSpc>
                <a:spcPts val="1750"/>
              </a:lnSpc>
              <a:buNone/>
            </a:pPr>
            <a:r>
              <a:rPr lang="en-US" sz="1200" dirty="0">
                <a:solidFill>
                  <a:srgbClr val="272525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 where human-created listings become searchable commercial infrastructure.</a:t>
            </a:r>
            <a:endParaRPr lang="en-US" sz="1200" dirty="0"/>
          </a:p>
        </p:txBody>
      </p:sp>
      <p:pic>
        <p:nvPicPr>
          <p:cNvPr id="4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079183" y="1876425"/>
            <a:ext cx="12471916" cy="5474851"/>
          </a:xfrm>
          <a:prstGeom prst="rect">
            <a:avLst/>
          </a:prstGeom>
        </p:spPr>
      </p:pic>
      <p:sp>
        <p:nvSpPr>
          <p:cNvPr id="5" name="Text 2"/>
          <p:cNvSpPr/>
          <p:nvPr/>
        </p:nvSpPr>
        <p:spPr>
          <a:xfrm>
            <a:off x="3194880" y="5814707"/>
            <a:ext cx="2186217" cy="354735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algn="ctr" indent="0" marL="0">
              <a:lnSpc>
                <a:spcPts val="275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Petrona Bold" pitchFamily="34" charset="0"/>
                <a:ea typeface="Petrona Bold" pitchFamily="34" charset="-122"/>
                <a:cs typeface="Petrona Bold" pitchFamily="34" charset="-120"/>
              </a:rPr>
              <a:t>Compete</a:t>
            </a:r>
            <a:endParaRPr lang="en-US" sz="2200" dirty="0"/>
          </a:p>
        </p:txBody>
      </p:sp>
      <p:sp>
        <p:nvSpPr>
          <p:cNvPr id="6" name="Text 3"/>
          <p:cNvSpPr/>
          <p:nvPr/>
        </p:nvSpPr>
        <p:spPr>
          <a:xfrm>
            <a:off x="3194880" y="6265539"/>
            <a:ext cx="2186217" cy="4853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ts val="1900"/>
              </a:lnSpc>
              <a:buNone/>
            </a:pPr>
            <a:r>
              <a:rPr lang="en-US" sz="1700" dirty="0">
                <a:solidFill>
                  <a:srgbClr val="272525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Challenge traditional classifieds</a:t>
            </a:r>
            <a:endParaRPr lang="en-US" sz="1700" dirty="0"/>
          </a:p>
        </p:txBody>
      </p:sp>
      <p:sp>
        <p:nvSpPr>
          <p:cNvPr id="7" name="Text 4"/>
          <p:cNvSpPr/>
          <p:nvPr/>
        </p:nvSpPr>
        <p:spPr>
          <a:xfrm>
            <a:off x="9333105" y="5487938"/>
            <a:ext cx="2186217" cy="354735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algn="ctr" indent="0" marL="0">
              <a:lnSpc>
                <a:spcPts val="275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Petrona Bold" pitchFamily="34" charset="0"/>
                <a:ea typeface="Petrona Bold" pitchFamily="34" charset="-122"/>
                <a:cs typeface="Petrona Bold" pitchFamily="34" charset="-120"/>
              </a:rPr>
              <a:t>Enable</a:t>
            </a:r>
            <a:endParaRPr lang="en-US" sz="2200" dirty="0"/>
          </a:p>
        </p:txBody>
      </p:sp>
      <p:sp>
        <p:nvSpPr>
          <p:cNvPr id="8" name="Text 5"/>
          <p:cNvSpPr/>
          <p:nvPr/>
        </p:nvSpPr>
        <p:spPr>
          <a:xfrm>
            <a:off x="9333105" y="5938770"/>
            <a:ext cx="2186217" cy="7280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ts val="1900"/>
              </a:lnSpc>
              <a:buNone/>
            </a:pPr>
            <a:r>
              <a:rPr lang="en-US" sz="1700" dirty="0">
                <a:solidFill>
                  <a:srgbClr val="272525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Become searchable commercial infrastructure</a:t>
            </a:r>
            <a:endParaRPr lang="en-US" sz="1700" dirty="0"/>
          </a:p>
        </p:txBody>
      </p:sp>
      <p:sp>
        <p:nvSpPr>
          <p:cNvPr id="9" name="Text 6"/>
          <p:cNvSpPr/>
          <p:nvPr/>
        </p:nvSpPr>
        <p:spPr>
          <a:xfrm>
            <a:off x="6282011" y="2450545"/>
            <a:ext cx="2186217" cy="354735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algn="ctr" indent="0" marL="0">
              <a:lnSpc>
                <a:spcPts val="275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Petrona Bold" pitchFamily="34" charset="0"/>
                <a:ea typeface="Petrona Bold" pitchFamily="34" charset="-122"/>
                <a:cs typeface="Petrona Bold" pitchFamily="34" charset="-120"/>
              </a:rPr>
              <a:t>Structure</a:t>
            </a:r>
            <a:endParaRPr lang="en-US" sz="2200" dirty="0"/>
          </a:p>
        </p:txBody>
      </p:sp>
      <p:sp>
        <p:nvSpPr>
          <p:cNvPr id="10" name="Text 7"/>
          <p:cNvSpPr/>
          <p:nvPr/>
        </p:nvSpPr>
        <p:spPr>
          <a:xfrm>
            <a:off x="6282011" y="2901377"/>
            <a:ext cx="2186217" cy="4853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ts val="1900"/>
              </a:lnSpc>
              <a:buNone/>
            </a:pPr>
            <a:r>
              <a:rPr lang="en-US" sz="1700" dirty="0">
                <a:solidFill>
                  <a:srgbClr val="272525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Build a global, normalized database</a:t>
            </a:r>
            <a:endParaRPr lang="en-US" sz="1700" dirty="0"/>
          </a:p>
        </p:txBody>
      </p:sp>
      <p:sp>
        <p:nvSpPr>
          <p:cNvPr id="11" name="Text 8"/>
          <p:cNvSpPr/>
          <p:nvPr/>
        </p:nvSpPr>
        <p:spPr>
          <a:xfrm>
            <a:off x="1079183" y="7492960"/>
            <a:ext cx="12471916" cy="22729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algn="l" indent="0" marL="0">
              <a:lnSpc>
                <a:spcPts val="1750"/>
              </a:lnSpc>
              <a:buNone/>
            </a:pPr>
            <a:r>
              <a:rPr lang="en-US" sz="1200" dirty="0">
                <a:solidFill>
                  <a:srgbClr val="272525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Each stage compounds the value of the platform — more listings, more structure, more discoverability, more value for users and investors alike.</a:t>
            </a:r>
            <a:endParaRPr lang="en-US" sz="1200" dirty="0"/>
          </a:p>
        </p:txBody>
      </p:sp>
    </p:spTree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793790" y="1415534"/>
            <a:ext cx="2604968" cy="325636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algn="l" indent="0" marL="0">
              <a:lnSpc>
                <a:spcPts val="2550"/>
              </a:lnSpc>
              <a:buNone/>
            </a:pPr>
            <a:r>
              <a:rPr lang="en-US" sz="2050" b="1" dirty="0">
                <a:solidFill>
                  <a:srgbClr val="000000"/>
                </a:solidFill>
                <a:latin typeface="Petrona Bold" pitchFamily="34" charset="0"/>
                <a:ea typeface="Petrona Bold" pitchFamily="34" charset="-122"/>
                <a:cs typeface="Petrona Bold" pitchFamily="34" charset="-120"/>
              </a:rPr>
              <a:t>Market Size</a:t>
            </a:r>
            <a:endParaRPr lang="en-US" sz="2050" dirty="0"/>
          </a:p>
        </p:txBody>
      </p:sp>
      <p:sp>
        <p:nvSpPr>
          <p:cNvPr id="3" name="Text 1"/>
          <p:cNvSpPr/>
          <p:nvPr/>
        </p:nvSpPr>
        <p:spPr>
          <a:xfrm>
            <a:off x="793790" y="1820466"/>
            <a:ext cx="8744903" cy="651272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algn="l" indent="0" marL="0">
              <a:lnSpc>
                <a:spcPts val="5100"/>
              </a:lnSpc>
              <a:buNone/>
            </a:pPr>
            <a:r>
              <a:rPr lang="en-US" sz="4100" b="1" dirty="0">
                <a:solidFill>
                  <a:srgbClr val="000000"/>
                </a:solidFill>
                <a:latin typeface="Petrona Bold" pitchFamily="34" charset="0"/>
                <a:ea typeface="Petrona Bold" pitchFamily="34" charset="-122"/>
                <a:cs typeface="Petrona Bold" pitchFamily="34" charset="-120"/>
              </a:rPr>
              <a:t>A Multi-Vertical Addressable Market</a:t>
            </a:r>
            <a:endParaRPr lang="en-US" sz="4100" dirty="0"/>
          </a:p>
        </p:txBody>
      </p:sp>
      <p:pic>
        <p:nvPicPr>
          <p:cNvPr id="4" name="Image 0" descr="preencoded.png">    </p:cNvPr>
          <p:cNvPicPr>
            <a:picLocks noChangeAspect="1"/>
          </p:cNvPicPr>
          <p:nvPr/>
        </p:nvPicPr>
        <p:blipFill>
          <a:blip r:embed="rId1"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793790" y="2769394"/>
            <a:ext cx="496133" cy="496133"/>
          </a:xfrm>
          <a:prstGeom prst="rect">
            <a:avLst/>
          </a:prstGeom>
        </p:spPr>
      </p:pic>
      <p:sp>
        <p:nvSpPr>
          <p:cNvPr id="5" name="Text 2"/>
          <p:cNvSpPr/>
          <p:nvPr/>
        </p:nvSpPr>
        <p:spPr>
          <a:xfrm>
            <a:off x="793790" y="3513534"/>
            <a:ext cx="3313033" cy="325636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algn="l" indent="0" marL="0">
              <a:lnSpc>
                <a:spcPts val="2550"/>
              </a:lnSpc>
              <a:buNone/>
            </a:pPr>
            <a:r>
              <a:rPr lang="en-US" sz="2050" b="1" dirty="0">
                <a:solidFill>
                  <a:srgbClr val="272525"/>
                </a:solidFill>
                <a:latin typeface="Petrona Bold" pitchFamily="34" charset="0"/>
                <a:ea typeface="Petrona Bold" pitchFamily="34" charset="-122"/>
                <a:cs typeface="Petrona Bold" pitchFamily="34" charset="-120"/>
              </a:rPr>
              <a:t>Classifieds &amp; Local Services</a:t>
            </a:r>
            <a:endParaRPr lang="en-US" sz="2050" dirty="0"/>
          </a:p>
        </p:txBody>
      </p:sp>
      <p:sp>
        <p:nvSpPr>
          <p:cNvPr id="6" name="Text 3"/>
          <p:cNvSpPr/>
          <p:nvPr/>
        </p:nvSpPr>
        <p:spPr>
          <a:xfrm>
            <a:off x="793790" y="3958233"/>
            <a:ext cx="6397347" cy="63507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ts val="2500"/>
              </a:lnSpc>
              <a:buNone/>
            </a:pPr>
            <a:r>
              <a:rPr lang="en-US" sz="1550" dirty="0">
                <a:solidFill>
                  <a:srgbClr val="272525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The core market — goods, services, and local commerce at every geographic level.</a:t>
            </a:r>
            <a:endParaRPr lang="en-US" sz="1550" dirty="0"/>
          </a:p>
        </p:txBody>
      </p:sp>
      <p:pic>
        <p:nvPicPr>
          <p:cNvPr id="7" name="Image 1" descr="preencoded.png">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7439144" y="2769394"/>
            <a:ext cx="496133" cy="496133"/>
          </a:xfrm>
          <a:prstGeom prst="rect">
            <a:avLst/>
          </a:prstGeom>
        </p:spPr>
      </p:pic>
      <p:sp>
        <p:nvSpPr>
          <p:cNvPr id="8" name="Text 4"/>
          <p:cNvSpPr/>
          <p:nvPr/>
        </p:nvSpPr>
        <p:spPr>
          <a:xfrm>
            <a:off x="7439144" y="3513534"/>
            <a:ext cx="2604968" cy="325636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algn="l" indent="0" marL="0">
              <a:lnSpc>
                <a:spcPts val="2550"/>
              </a:lnSpc>
              <a:buNone/>
            </a:pPr>
            <a:r>
              <a:rPr lang="en-US" sz="2050" b="1" dirty="0">
                <a:solidFill>
                  <a:srgbClr val="272525"/>
                </a:solidFill>
                <a:latin typeface="Petrona Bold" pitchFamily="34" charset="0"/>
                <a:ea typeface="Petrona Bold" pitchFamily="34" charset="-122"/>
                <a:cs typeface="Petrona Bold" pitchFamily="34" charset="-120"/>
              </a:rPr>
              <a:t>Jobs &amp; Rentals</a:t>
            </a:r>
            <a:endParaRPr lang="en-US" sz="2050" dirty="0"/>
          </a:p>
        </p:txBody>
      </p:sp>
      <p:sp>
        <p:nvSpPr>
          <p:cNvPr id="9" name="Text 5"/>
          <p:cNvSpPr/>
          <p:nvPr/>
        </p:nvSpPr>
        <p:spPr>
          <a:xfrm>
            <a:off x="7439144" y="3958233"/>
            <a:ext cx="6397466" cy="63507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ts val="2500"/>
              </a:lnSpc>
              <a:buNone/>
            </a:pPr>
            <a:r>
              <a:rPr lang="en-US" sz="1550" dirty="0">
                <a:solidFill>
                  <a:srgbClr val="272525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Employment listings and rental markets across every city and region worldwide.</a:t>
            </a:r>
            <a:endParaRPr lang="en-US" sz="1550" dirty="0"/>
          </a:p>
        </p:txBody>
      </p:sp>
      <p:pic>
        <p:nvPicPr>
          <p:cNvPr id="10" name="Image 2" descr="preencoded.png">    </p:cNvPr>
          <p:cNvPicPr>
            <a:picLocks noChangeAspect="1"/>
          </p:cNvPicPr>
          <p:nvPr/>
        </p:nvPicPr>
        <p:blipFill>
          <a:blip r:embed="rId5"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793790" y="4990148"/>
            <a:ext cx="496133" cy="496133"/>
          </a:xfrm>
          <a:prstGeom prst="rect">
            <a:avLst/>
          </a:prstGeom>
        </p:spPr>
      </p:pic>
      <p:sp>
        <p:nvSpPr>
          <p:cNvPr id="11" name="Text 6"/>
          <p:cNvSpPr/>
          <p:nvPr/>
        </p:nvSpPr>
        <p:spPr>
          <a:xfrm>
            <a:off x="793790" y="5734288"/>
            <a:ext cx="2620566" cy="325636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algn="l" indent="0" marL="0">
              <a:lnSpc>
                <a:spcPts val="2550"/>
              </a:lnSpc>
              <a:buNone/>
            </a:pPr>
            <a:r>
              <a:rPr lang="en-US" sz="2050" b="1" dirty="0">
                <a:solidFill>
                  <a:srgbClr val="272525"/>
                </a:solidFill>
                <a:latin typeface="Petrona Bold" pitchFamily="34" charset="0"/>
                <a:ea typeface="Petrona Bold" pitchFamily="34" charset="-122"/>
                <a:cs typeface="Petrona Bold" pitchFamily="34" charset="-120"/>
              </a:rPr>
              <a:t>Real Estate &amp; Vehicles</a:t>
            </a:r>
            <a:endParaRPr lang="en-US" sz="2050" dirty="0"/>
          </a:p>
        </p:txBody>
      </p:sp>
      <p:sp>
        <p:nvSpPr>
          <p:cNvPr id="12" name="Text 7"/>
          <p:cNvSpPr/>
          <p:nvPr/>
        </p:nvSpPr>
        <p:spPr>
          <a:xfrm>
            <a:off x="793790" y="6178987"/>
            <a:ext cx="6397347" cy="63507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ts val="2500"/>
              </a:lnSpc>
              <a:buNone/>
            </a:pPr>
            <a:r>
              <a:rPr lang="en-US" sz="1550" dirty="0">
                <a:solidFill>
                  <a:srgbClr val="272525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High-value categories with buyers who search nationally and globally.</a:t>
            </a:r>
            <a:endParaRPr lang="en-US" sz="1550" dirty="0"/>
          </a:p>
        </p:txBody>
      </p:sp>
      <p:pic>
        <p:nvPicPr>
          <p:cNvPr id="13" name="Image 3" descr="preencoded.png">    </p:cNvPr>
          <p:cNvPicPr>
            <a:picLocks noChangeAspect="1"/>
          </p:cNvPicPr>
          <p:nvPr/>
        </p:nvPicPr>
        <p:blipFill>
          <a:blip r:embed="rId7"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7439144" y="4990148"/>
            <a:ext cx="496133" cy="496133"/>
          </a:xfrm>
          <a:prstGeom prst="rect">
            <a:avLst/>
          </a:prstGeom>
        </p:spPr>
      </p:pic>
      <p:sp>
        <p:nvSpPr>
          <p:cNvPr id="14" name="Text 8"/>
          <p:cNvSpPr/>
          <p:nvPr/>
        </p:nvSpPr>
        <p:spPr>
          <a:xfrm>
            <a:off x="7439144" y="5734288"/>
            <a:ext cx="2604968" cy="325636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algn="l" indent="0" marL="0">
              <a:lnSpc>
                <a:spcPts val="2550"/>
              </a:lnSpc>
              <a:buNone/>
            </a:pPr>
            <a:r>
              <a:rPr lang="en-US" sz="2050" b="1" dirty="0">
                <a:solidFill>
                  <a:srgbClr val="272525"/>
                </a:solidFill>
                <a:latin typeface="Petrona Bold" pitchFamily="34" charset="0"/>
                <a:ea typeface="Petrona Bold" pitchFamily="34" charset="-122"/>
                <a:cs typeface="Petrona Bold" pitchFamily="34" charset="-120"/>
              </a:rPr>
              <a:t>Auctions &amp; Events</a:t>
            </a:r>
            <a:endParaRPr lang="en-US" sz="2050" dirty="0"/>
          </a:p>
        </p:txBody>
      </p:sp>
      <p:sp>
        <p:nvSpPr>
          <p:cNvPr id="15" name="Text 9"/>
          <p:cNvSpPr/>
          <p:nvPr/>
        </p:nvSpPr>
        <p:spPr>
          <a:xfrm>
            <a:off x="7439144" y="6178987"/>
            <a:ext cx="6397466" cy="63507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ts val="2500"/>
              </a:lnSpc>
              <a:buNone/>
            </a:pPr>
            <a:r>
              <a:rPr lang="en-US" sz="1550" dirty="0">
                <a:solidFill>
                  <a:srgbClr val="272525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Time-sensitive marketplace verticals with strong engagement and transaction potential.</a:t>
            </a:r>
            <a:endParaRPr lang="en-US" sz="1550" dirty="0"/>
          </a:p>
        </p:txBody>
      </p:sp>
    </p:spTree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144000" y="0"/>
            <a:ext cx="5486400" cy="8229600"/>
          </a:xfrm>
          <a:prstGeom prst="rect">
            <a:avLst/>
          </a:prstGeom>
        </p:spPr>
      </p:pic>
      <p:sp>
        <p:nvSpPr>
          <p:cNvPr id="3" name="Text 0"/>
          <p:cNvSpPr/>
          <p:nvPr/>
        </p:nvSpPr>
        <p:spPr>
          <a:xfrm>
            <a:off x="793790" y="3005257"/>
            <a:ext cx="6836807" cy="651272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algn="l" indent="0" marL="0">
              <a:lnSpc>
                <a:spcPts val="5100"/>
              </a:lnSpc>
              <a:buNone/>
            </a:pPr>
            <a:r>
              <a:rPr lang="en-US" sz="4100" b="1" dirty="0">
                <a:solidFill>
                  <a:srgbClr val="000000"/>
                </a:solidFill>
                <a:latin typeface="Petrona Bold" pitchFamily="34" charset="0"/>
                <a:ea typeface="Petrona Bold" pitchFamily="34" charset="-122"/>
                <a:cs typeface="Petrona Bold" pitchFamily="34" charset="-120"/>
              </a:rPr>
              <a:t>Every Vertical. One Platform.</a:t>
            </a:r>
            <a:endParaRPr lang="en-US" sz="4100" dirty="0"/>
          </a:p>
        </p:txBody>
      </p:sp>
      <p:sp>
        <p:nvSpPr>
          <p:cNvPr id="4" name="Text 1"/>
          <p:cNvSpPr/>
          <p:nvPr/>
        </p:nvSpPr>
        <p:spPr>
          <a:xfrm>
            <a:off x="793790" y="3954185"/>
            <a:ext cx="7556421" cy="12701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ts val="2500"/>
              </a:lnSpc>
              <a:buNone/>
            </a:pPr>
            <a:r>
              <a:rPr lang="en-US" sz="1550" dirty="0">
                <a:solidFill>
                  <a:srgbClr val="272525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Ezead's addressable market spans classifieds, local services, jobs, rentals, real estate, vehicles, equipment, events, business advertising, auctions, and future transaction services — creating </a:t>
            </a:r>
            <a:pPr algn="l" indent="0" marL="0">
              <a:lnSpc>
                <a:spcPts val="2500"/>
              </a:lnSpc>
              <a:buNone/>
            </a:pPr>
            <a:r>
              <a:rPr lang="en-US" sz="1550" b="1" dirty="0">
                <a:solidFill>
                  <a:srgbClr val="272525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multiple monetization pathways</a:t>
            </a:r>
            <a:pPr algn="l" indent="0" marL="0">
              <a:lnSpc>
                <a:spcPts val="2500"/>
              </a:lnSpc>
              <a:buNone/>
            </a:pPr>
            <a:r>
              <a:rPr lang="en-US" sz="1550" dirty="0">
                <a:solidFill>
                  <a:srgbClr val="272525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 from a single unified infrastructure.</a:t>
            </a:r>
            <a:endParaRPr lang="en-US" sz="1550" dirty="0"/>
          </a:p>
        </p:txBody>
      </p:sp>
    </p:spTree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793790" y="1999774"/>
            <a:ext cx="5522119" cy="651272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algn="l" indent="0" marL="0">
              <a:lnSpc>
                <a:spcPts val="5100"/>
              </a:lnSpc>
              <a:buNone/>
            </a:pPr>
            <a:r>
              <a:rPr lang="en-US" sz="4100" b="1" dirty="0">
                <a:solidFill>
                  <a:srgbClr val="000000"/>
                </a:solidFill>
                <a:latin typeface="Petrona Bold" pitchFamily="34" charset="0"/>
                <a:ea typeface="Petrona Bold" pitchFamily="34" charset="-122"/>
                <a:cs typeface="Petrona Bold" pitchFamily="34" charset="-120"/>
              </a:rPr>
              <a:t>Monetization Pathways</a:t>
            </a:r>
            <a:endParaRPr lang="en-US" sz="4100" dirty="0"/>
          </a:p>
        </p:txBody>
      </p:sp>
      <p:sp>
        <p:nvSpPr>
          <p:cNvPr id="3" name="Shape 1"/>
          <p:cNvSpPr/>
          <p:nvPr/>
        </p:nvSpPr>
        <p:spPr>
          <a:xfrm>
            <a:off x="793790" y="3047881"/>
            <a:ext cx="6422231" cy="1491734"/>
          </a:xfrm>
          <a:prstGeom prst="roundRect">
            <a:avLst>
              <a:gd name="adj" fmla="val 5588"/>
            </a:avLst>
          </a:prstGeom>
          <a:solidFill>
            <a:srgbClr val="CCEEFF"/>
          </a:solidFill>
          <a:ln w="7620">
            <a:solidFill>
              <a:srgbClr val="B2D4E5"/>
            </a:solidFill>
            <a:prstDash val="solid"/>
          </a:ln>
        </p:spPr>
      </p:sp>
      <p:sp>
        <p:nvSpPr>
          <p:cNvPr id="4" name="Text 2"/>
          <p:cNvSpPr/>
          <p:nvPr/>
        </p:nvSpPr>
        <p:spPr>
          <a:xfrm>
            <a:off x="999768" y="3253859"/>
            <a:ext cx="2604968" cy="325636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algn="l" indent="0" marL="0">
              <a:lnSpc>
                <a:spcPts val="2550"/>
              </a:lnSpc>
              <a:buNone/>
            </a:pPr>
            <a:r>
              <a:rPr lang="en-US" sz="2050" b="1" dirty="0">
                <a:solidFill>
                  <a:srgbClr val="272525"/>
                </a:solidFill>
                <a:latin typeface="Petrona Bold" pitchFamily="34" charset="0"/>
                <a:ea typeface="Petrona Bold" pitchFamily="34" charset="-122"/>
                <a:cs typeface="Petrona Bold" pitchFamily="34" charset="-120"/>
              </a:rPr>
              <a:t>Premium Visibility</a:t>
            </a:r>
            <a:endParaRPr lang="en-US" sz="2050" dirty="0"/>
          </a:p>
        </p:txBody>
      </p:sp>
      <p:sp>
        <p:nvSpPr>
          <p:cNvPr id="5" name="Text 3"/>
          <p:cNvSpPr/>
          <p:nvPr/>
        </p:nvSpPr>
        <p:spPr>
          <a:xfrm>
            <a:off x="999768" y="3698557"/>
            <a:ext cx="6010275" cy="63507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ts val="2500"/>
              </a:lnSpc>
              <a:buNone/>
            </a:pPr>
            <a:r>
              <a:rPr lang="en-US" sz="1550" dirty="0">
                <a:solidFill>
                  <a:srgbClr val="272525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Featured and promoted listing products for sellers who want enhanced exposure.</a:t>
            </a:r>
            <a:endParaRPr lang="en-US" sz="1550" dirty="0"/>
          </a:p>
        </p:txBody>
      </p:sp>
      <p:sp>
        <p:nvSpPr>
          <p:cNvPr id="6" name="Shape 4"/>
          <p:cNvSpPr/>
          <p:nvPr/>
        </p:nvSpPr>
        <p:spPr>
          <a:xfrm>
            <a:off x="7414379" y="3047881"/>
            <a:ext cx="6422231" cy="1491734"/>
          </a:xfrm>
          <a:prstGeom prst="roundRect">
            <a:avLst>
              <a:gd name="adj" fmla="val 5588"/>
            </a:avLst>
          </a:prstGeom>
          <a:solidFill>
            <a:srgbClr val="CCEEFF"/>
          </a:solidFill>
          <a:ln w="7620">
            <a:solidFill>
              <a:srgbClr val="B2D4E5"/>
            </a:solidFill>
            <a:prstDash val="solid"/>
          </a:ln>
        </p:spPr>
      </p:sp>
      <p:sp>
        <p:nvSpPr>
          <p:cNvPr id="7" name="Text 5"/>
          <p:cNvSpPr/>
          <p:nvPr/>
        </p:nvSpPr>
        <p:spPr>
          <a:xfrm>
            <a:off x="7620357" y="3253859"/>
            <a:ext cx="2604968" cy="325636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algn="l" indent="0" marL="0">
              <a:lnSpc>
                <a:spcPts val="2550"/>
              </a:lnSpc>
              <a:buNone/>
            </a:pPr>
            <a:r>
              <a:rPr lang="en-US" sz="2050" b="1" dirty="0">
                <a:solidFill>
                  <a:srgbClr val="272525"/>
                </a:solidFill>
                <a:latin typeface="Petrona Bold" pitchFamily="34" charset="0"/>
                <a:ea typeface="Petrona Bold" pitchFamily="34" charset="-122"/>
                <a:cs typeface="Petrona Bold" pitchFamily="34" charset="-120"/>
              </a:rPr>
              <a:t>Business Tools</a:t>
            </a:r>
            <a:endParaRPr lang="en-US" sz="2050" dirty="0"/>
          </a:p>
        </p:txBody>
      </p:sp>
      <p:sp>
        <p:nvSpPr>
          <p:cNvPr id="8" name="Text 6"/>
          <p:cNvSpPr/>
          <p:nvPr/>
        </p:nvSpPr>
        <p:spPr>
          <a:xfrm>
            <a:off x="7620357" y="3698557"/>
            <a:ext cx="6010275" cy="63507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ts val="2500"/>
              </a:lnSpc>
              <a:buNone/>
            </a:pPr>
            <a:r>
              <a:rPr lang="en-US" sz="1550" dirty="0">
                <a:solidFill>
                  <a:srgbClr val="272525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Subscription tools for businesses managing multiple listings, storefronts, and inventory.</a:t>
            </a:r>
            <a:endParaRPr lang="en-US" sz="1550" dirty="0"/>
          </a:p>
        </p:txBody>
      </p:sp>
      <p:sp>
        <p:nvSpPr>
          <p:cNvPr id="9" name="Shape 7"/>
          <p:cNvSpPr/>
          <p:nvPr/>
        </p:nvSpPr>
        <p:spPr>
          <a:xfrm>
            <a:off x="793790" y="4737973"/>
            <a:ext cx="6422231" cy="1491734"/>
          </a:xfrm>
          <a:prstGeom prst="roundRect">
            <a:avLst>
              <a:gd name="adj" fmla="val 5588"/>
            </a:avLst>
          </a:prstGeom>
          <a:solidFill>
            <a:srgbClr val="CCEEFF"/>
          </a:solidFill>
          <a:ln w="7620">
            <a:solidFill>
              <a:srgbClr val="B2D4E5"/>
            </a:solidFill>
            <a:prstDash val="solid"/>
          </a:ln>
        </p:spPr>
      </p:sp>
      <p:sp>
        <p:nvSpPr>
          <p:cNvPr id="10" name="Text 8"/>
          <p:cNvSpPr/>
          <p:nvPr/>
        </p:nvSpPr>
        <p:spPr>
          <a:xfrm>
            <a:off x="999768" y="4943951"/>
            <a:ext cx="2604968" cy="325636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algn="l" indent="0" marL="0">
              <a:lnSpc>
                <a:spcPts val="2550"/>
              </a:lnSpc>
              <a:buNone/>
            </a:pPr>
            <a:r>
              <a:rPr lang="en-US" sz="2050" b="1" dirty="0">
                <a:solidFill>
                  <a:srgbClr val="272525"/>
                </a:solidFill>
                <a:latin typeface="Petrona Bold" pitchFamily="34" charset="0"/>
                <a:ea typeface="Petrona Bold" pitchFamily="34" charset="-122"/>
                <a:cs typeface="Petrona Bold" pitchFamily="34" charset="-120"/>
              </a:rPr>
              <a:t>Advertising Products</a:t>
            </a:r>
            <a:endParaRPr lang="en-US" sz="2050" dirty="0"/>
          </a:p>
        </p:txBody>
      </p:sp>
      <p:sp>
        <p:nvSpPr>
          <p:cNvPr id="11" name="Text 9"/>
          <p:cNvSpPr/>
          <p:nvPr/>
        </p:nvSpPr>
        <p:spPr>
          <a:xfrm>
            <a:off x="999768" y="5388650"/>
            <a:ext cx="6010275" cy="63507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ts val="2500"/>
              </a:lnSpc>
              <a:buNone/>
            </a:pPr>
            <a:r>
              <a:rPr lang="en-US" sz="1550" dirty="0">
                <a:solidFill>
                  <a:srgbClr val="272525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Display and targeted advertising for brands reaching buyers in specific categories and geographies.</a:t>
            </a:r>
            <a:endParaRPr lang="en-US" sz="1550" dirty="0"/>
          </a:p>
        </p:txBody>
      </p:sp>
      <p:sp>
        <p:nvSpPr>
          <p:cNvPr id="12" name="Shape 10"/>
          <p:cNvSpPr/>
          <p:nvPr/>
        </p:nvSpPr>
        <p:spPr>
          <a:xfrm>
            <a:off x="7414379" y="4737973"/>
            <a:ext cx="6422231" cy="1491734"/>
          </a:xfrm>
          <a:prstGeom prst="roundRect">
            <a:avLst>
              <a:gd name="adj" fmla="val 5588"/>
            </a:avLst>
          </a:prstGeom>
          <a:solidFill>
            <a:srgbClr val="CCEEFF"/>
          </a:solidFill>
          <a:ln w="7620">
            <a:solidFill>
              <a:srgbClr val="B2D4E5"/>
            </a:solidFill>
            <a:prstDash val="solid"/>
          </a:ln>
        </p:spPr>
      </p:sp>
      <p:sp>
        <p:nvSpPr>
          <p:cNvPr id="13" name="Text 11"/>
          <p:cNvSpPr/>
          <p:nvPr/>
        </p:nvSpPr>
        <p:spPr>
          <a:xfrm>
            <a:off x="7620357" y="4943951"/>
            <a:ext cx="2604968" cy="325636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algn="l" indent="0" marL="0">
              <a:lnSpc>
                <a:spcPts val="2550"/>
              </a:lnSpc>
              <a:buNone/>
            </a:pPr>
            <a:r>
              <a:rPr lang="en-US" sz="2050" b="1" dirty="0">
                <a:solidFill>
                  <a:srgbClr val="272525"/>
                </a:solidFill>
                <a:latin typeface="Petrona Bold" pitchFamily="34" charset="0"/>
                <a:ea typeface="Petrona Bold" pitchFamily="34" charset="-122"/>
                <a:cs typeface="Petrona Bold" pitchFamily="34" charset="-120"/>
              </a:rPr>
              <a:t>Marketplace Services</a:t>
            </a:r>
            <a:endParaRPr lang="en-US" sz="2050" dirty="0"/>
          </a:p>
        </p:txBody>
      </p:sp>
      <p:sp>
        <p:nvSpPr>
          <p:cNvPr id="14" name="Text 12"/>
          <p:cNvSpPr/>
          <p:nvPr/>
        </p:nvSpPr>
        <p:spPr>
          <a:xfrm>
            <a:off x="7620357" y="5388650"/>
            <a:ext cx="6010275" cy="63507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ts val="2500"/>
              </a:lnSpc>
              <a:buNone/>
            </a:pPr>
            <a:r>
              <a:rPr lang="en-US" sz="1550" dirty="0">
                <a:solidFill>
                  <a:srgbClr val="272525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Auctions, escrow, payments, verification, and data-enhanced discovery tools.</a:t>
            </a:r>
            <a:endParaRPr lang="en-US" sz="1550" dirty="0"/>
          </a:p>
        </p:txBody>
      </p:sp>
    </p:spTree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8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834628" y="466130"/>
            <a:ext cx="6151245" cy="539353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algn="l" indent="0" marL="0">
              <a:lnSpc>
                <a:spcPts val="4200"/>
              </a:lnSpc>
              <a:buNone/>
            </a:pPr>
            <a:r>
              <a:rPr lang="en-US" sz="3350" b="1" dirty="0">
                <a:solidFill>
                  <a:srgbClr val="000000"/>
                </a:solidFill>
                <a:latin typeface="Petrona Bold" pitchFamily="34" charset="0"/>
                <a:ea typeface="Petrona Bold" pitchFamily="34" charset="-122"/>
                <a:cs typeface="Petrona Bold" pitchFamily="34" charset="-120"/>
              </a:rPr>
              <a:t>The Long-Term Revenue Model</a:t>
            </a:r>
            <a:endParaRPr lang="en-US" sz="3350" dirty="0"/>
          </a:p>
        </p:txBody>
      </p:sp>
      <p:pic>
        <p:nvPicPr>
          <p:cNvPr id="3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834628" y="1277660"/>
            <a:ext cx="10485120" cy="5852160"/>
          </a:xfrm>
          <a:prstGeom prst="rect">
            <a:avLst/>
          </a:prstGeom>
        </p:spPr>
      </p:pic>
      <p:pic>
        <p:nvPicPr>
          <p:cNvPr id="4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34628" y="1277660"/>
            <a:ext cx="10485120" cy="5852160"/>
          </a:xfrm>
          <a:prstGeom prst="rect">
            <a:avLst/>
          </a:prstGeom>
        </p:spPr>
      </p:pic>
      <p:sp>
        <p:nvSpPr>
          <p:cNvPr id="5" name="Text 1"/>
          <p:cNvSpPr/>
          <p:nvPr/>
        </p:nvSpPr>
        <p:spPr>
          <a:xfrm>
            <a:off x="834628" y="7282934"/>
            <a:ext cx="12961025" cy="48053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ts val="1850"/>
              </a:lnSpc>
              <a:buNone/>
            </a:pPr>
            <a:r>
              <a:rPr lang="en-US" sz="1250" dirty="0">
                <a:solidFill>
                  <a:srgbClr val="272525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Because the platform is structured globally, the market opportunity expands beyond one country or one category — compounding revenue potential as new markets are activated.</a:t>
            </a:r>
            <a:endParaRPr lang="en-US" sz="1250" dirty="0"/>
          </a:p>
        </p:txBody>
      </p:sp>
    </p:spTree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9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144000" y="0"/>
            <a:ext cx="5486400" cy="8229600"/>
          </a:xfrm>
          <a:prstGeom prst="rect">
            <a:avLst/>
          </a:prstGeom>
        </p:spPr>
      </p:pic>
      <p:sp>
        <p:nvSpPr>
          <p:cNvPr id="3" name="Text 0"/>
          <p:cNvSpPr/>
          <p:nvPr/>
        </p:nvSpPr>
        <p:spPr>
          <a:xfrm>
            <a:off x="793790" y="2576036"/>
            <a:ext cx="6922770" cy="651272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algn="l" indent="0" marL="0">
              <a:lnSpc>
                <a:spcPts val="5100"/>
              </a:lnSpc>
              <a:buNone/>
            </a:pPr>
            <a:r>
              <a:rPr lang="en-US" sz="4100" b="1" dirty="0">
                <a:solidFill>
                  <a:srgbClr val="000000"/>
                </a:solidFill>
                <a:latin typeface="Petrona Bold" pitchFamily="34" charset="0"/>
                <a:ea typeface="Petrona Bold" pitchFamily="34" charset="-122"/>
                <a:cs typeface="Petrona Bold" pitchFamily="34" charset="-120"/>
              </a:rPr>
              <a:t>Built for the AI Discovery Era</a:t>
            </a:r>
            <a:endParaRPr lang="en-US" sz="4100" dirty="0"/>
          </a:p>
        </p:txBody>
      </p:sp>
      <p:sp>
        <p:nvSpPr>
          <p:cNvPr id="4" name="Text 1"/>
          <p:cNvSpPr/>
          <p:nvPr/>
        </p:nvSpPr>
        <p:spPr>
          <a:xfrm>
            <a:off x="793790" y="3524964"/>
            <a:ext cx="7556421" cy="12701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ts val="2500"/>
              </a:lnSpc>
              <a:buNone/>
            </a:pPr>
            <a:r>
              <a:rPr lang="en-US" sz="1550" dirty="0">
                <a:solidFill>
                  <a:srgbClr val="272525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Search engines and AI systems increasingly reward structured, accessible, high-performance content. Ezead's architecture is designed not just for today's search engines — but for the </a:t>
            </a:r>
            <a:pPr algn="l" indent="0" marL="0">
              <a:lnSpc>
                <a:spcPts val="2500"/>
              </a:lnSpc>
              <a:buNone/>
            </a:pPr>
            <a:r>
              <a:rPr lang="en-US" sz="1550" b="1" dirty="0">
                <a:solidFill>
                  <a:srgbClr val="272525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next generation of AI-based discovery systems</a:t>
            </a:r>
            <a:pPr algn="l" indent="0" marL="0">
              <a:lnSpc>
                <a:spcPts val="2500"/>
              </a:lnSpc>
              <a:buNone/>
            </a:pPr>
            <a:r>
              <a:rPr lang="en-US" sz="1550" dirty="0">
                <a:solidFill>
                  <a:srgbClr val="272525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 that will power how people find goods, services, and opportunities.</a:t>
            </a:r>
            <a:endParaRPr lang="en-US" sz="1550" dirty="0"/>
          </a:p>
        </p:txBody>
      </p:sp>
      <p:sp>
        <p:nvSpPr>
          <p:cNvPr id="5" name="Text 2"/>
          <p:cNvSpPr/>
          <p:nvPr/>
        </p:nvSpPr>
        <p:spPr>
          <a:xfrm>
            <a:off x="793790" y="5018365"/>
            <a:ext cx="7556421" cy="63507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ts val="2500"/>
              </a:lnSpc>
              <a:buNone/>
            </a:pPr>
            <a:r>
              <a:rPr lang="en-US" sz="1550" dirty="0">
                <a:solidFill>
                  <a:srgbClr val="272525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Every listing on Ezead is structured data — a building block of the world's largest human-powered marketplace database.</a:t>
            </a:r>
            <a:endParaRPr lang="en-US" sz="1550" dirty="0"/>
          </a:p>
        </p:txBody>
      </p:sp>
    </p:spTree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0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793790" y="2352318"/>
            <a:ext cx="2604968" cy="325636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algn="l" indent="0" marL="0">
              <a:lnSpc>
                <a:spcPts val="2550"/>
              </a:lnSpc>
              <a:buNone/>
            </a:pPr>
            <a:r>
              <a:rPr lang="en-US" sz="2050" b="1" dirty="0">
                <a:solidFill>
                  <a:srgbClr val="000000"/>
                </a:solidFill>
                <a:latin typeface="Petrona Bold" pitchFamily="34" charset="0"/>
                <a:ea typeface="Petrona Bold" pitchFamily="34" charset="-122"/>
                <a:cs typeface="Petrona Bold" pitchFamily="34" charset="-120"/>
              </a:rPr>
              <a:t>Infrastructure Value</a:t>
            </a:r>
            <a:endParaRPr lang="en-US" sz="2050" dirty="0"/>
          </a:p>
        </p:txBody>
      </p:sp>
      <p:sp>
        <p:nvSpPr>
          <p:cNvPr id="3" name="Text 1"/>
          <p:cNvSpPr/>
          <p:nvPr/>
        </p:nvSpPr>
        <p:spPr>
          <a:xfrm>
            <a:off x="793790" y="2757249"/>
            <a:ext cx="7032188" cy="651272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algn="l" indent="0" marL="0">
              <a:lnSpc>
                <a:spcPts val="5100"/>
              </a:lnSpc>
              <a:buNone/>
            </a:pPr>
            <a:r>
              <a:rPr lang="en-US" sz="4100" b="1" dirty="0">
                <a:solidFill>
                  <a:srgbClr val="000000"/>
                </a:solidFill>
                <a:latin typeface="Petrona Bold" pitchFamily="34" charset="0"/>
                <a:ea typeface="Petrona Bold" pitchFamily="34" charset="-122"/>
                <a:cs typeface="Petrona Bold" pitchFamily="34" charset="-120"/>
              </a:rPr>
              <a:t>A Compounding Search Asset</a:t>
            </a:r>
            <a:endParaRPr lang="en-US" sz="4100" dirty="0"/>
          </a:p>
        </p:txBody>
      </p:sp>
      <p:sp>
        <p:nvSpPr>
          <p:cNvPr id="4" name="Shape 2"/>
          <p:cNvSpPr/>
          <p:nvPr/>
        </p:nvSpPr>
        <p:spPr>
          <a:xfrm>
            <a:off x="650915" y="3706178"/>
            <a:ext cx="6565106" cy="2171105"/>
          </a:xfrm>
          <a:prstGeom prst="roundRect">
            <a:avLst>
              <a:gd name="adj" fmla="val 6582"/>
            </a:avLst>
          </a:prstGeom>
          <a:solidFill>
            <a:srgbClr val="007EBD">
              <a:alpha val="95000"/>
            </a:srgbClr>
          </a:solidFill>
          <a:ln/>
        </p:spPr>
      </p:sp>
      <p:sp>
        <p:nvSpPr>
          <p:cNvPr id="5" name="Text 3"/>
          <p:cNvSpPr/>
          <p:nvPr/>
        </p:nvSpPr>
        <p:spPr>
          <a:xfrm>
            <a:off x="849273" y="3904536"/>
            <a:ext cx="2983825" cy="325636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algn="l" indent="0" marL="0">
              <a:lnSpc>
                <a:spcPts val="2550"/>
              </a:lnSpc>
              <a:buNone/>
            </a:pPr>
            <a:r>
              <a:rPr lang="en-US" sz="2050" b="1" dirty="0">
                <a:solidFill>
                  <a:srgbClr val="000000"/>
                </a:solidFill>
                <a:latin typeface="Petrona Bold" pitchFamily="34" charset="0"/>
                <a:ea typeface="Petrona Bold" pitchFamily="34" charset="-122"/>
                <a:cs typeface="Petrona Bold" pitchFamily="34" charset="-120"/>
              </a:rPr>
              <a:t>The Compounding Effect</a:t>
            </a:r>
            <a:endParaRPr lang="en-US" sz="2050" dirty="0"/>
          </a:p>
        </p:txBody>
      </p:sp>
      <p:sp>
        <p:nvSpPr>
          <p:cNvPr id="6" name="Text 4"/>
          <p:cNvSpPr/>
          <p:nvPr/>
        </p:nvSpPr>
        <p:spPr>
          <a:xfrm>
            <a:off x="849273" y="4428530"/>
            <a:ext cx="6168390" cy="12701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ts val="2500"/>
              </a:lnSpc>
              <a:buNone/>
            </a:pPr>
            <a:r>
              <a:rPr lang="en-US" sz="1550" dirty="0">
                <a:solidFill>
                  <a:srgbClr val="000000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Every new user listing strengthens the overall database. More listings → more indexed content → more search visibility → more users → more listings. The platform becomes more valuable with every transaction.</a:t>
            </a:r>
            <a:endParaRPr lang="en-US" sz="1550" dirty="0"/>
          </a:p>
        </p:txBody>
      </p:sp>
      <p:sp>
        <p:nvSpPr>
          <p:cNvPr id="7" name="Text 5"/>
          <p:cNvSpPr/>
          <p:nvPr/>
        </p:nvSpPr>
        <p:spPr>
          <a:xfrm>
            <a:off x="7564874" y="3904536"/>
            <a:ext cx="3690580" cy="325636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algn="l" indent="0" marL="0">
              <a:lnSpc>
                <a:spcPts val="2550"/>
              </a:lnSpc>
              <a:buNone/>
            </a:pPr>
            <a:r>
              <a:rPr lang="en-US" sz="2050" b="1" dirty="0">
                <a:solidFill>
                  <a:srgbClr val="000000"/>
                </a:solidFill>
                <a:latin typeface="Petrona Bold" pitchFamily="34" charset="0"/>
                <a:ea typeface="Petrona Bold" pitchFamily="34" charset="-122"/>
                <a:cs typeface="Petrona Bold" pitchFamily="34" charset="-120"/>
              </a:rPr>
              <a:t>Why This Matters for Investors</a:t>
            </a:r>
            <a:endParaRPr lang="en-US" sz="2050" dirty="0"/>
          </a:p>
        </p:txBody>
      </p:sp>
      <p:sp>
        <p:nvSpPr>
          <p:cNvPr id="8" name="Text 6"/>
          <p:cNvSpPr/>
          <p:nvPr/>
        </p:nvSpPr>
        <p:spPr>
          <a:xfrm>
            <a:off x="7564874" y="4428530"/>
            <a:ext cx="6279356" cy="12701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ts val="2500"/>
              </a:lnSpc>
              <a:buNone/>
            </a:pPr>
            <a:r>
              <a:rPr lang="en-US" sz="1550" dirty="0">
                <a:solidFill>
                  <a:srgbClr val="272525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Unlike platforms that require constant paid acquisition to maintain visibility, Ezead's search-aligned structure creates organic, compounding discoverability — reducing long-term customer acquisition costs while increasing platform value.</a:t>
            </a:r>
            <a:endParaRPr lang="en-US" sz="1550" dirty="0"/>
          </a:p>
        </p:txBody>
      </p:sp>
    </p:spTree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793790" y="2107168"/>
            <a:ext cx="9414748" cy="651272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algn="l" indent="0" marL="0">
              <a:lnSpc>
                <a:spcPts val="5100"/>
              </a:lnSpc>
              <a:buNone/>
            </a:pPr>
            <a:r>
              <a:rPr lang="en-US" sz="4100" b="1" dirty="0">
                <a:solidFill>
                  <a:srgbClr val="000000"/>
                </a:solidFill>
                <a:latin typeface="Petrona Bold" pitchFamily="34" charset="0"/>
                <a:ea typeface="Petrona Bold" pitchFamily="34" charset="-122"/>
                <a:cs typeface="Petrona Bold" pitchFamily="34" charset="-120"/>
              </a:rPr>
              <a:t>The Human-Powered Database Concept</a:t>
            </a:r>
            <a:endParaRPr lang="en-US" sz="4100" dirty="0"/>
          </a:p>
        </p:txBody>
      </p:sp>
      <p:sp>
        <p:nvSpPr>
          <p:cNvPr id="3" name="Text 1"/>
          <p:cNvSpPr/>
          <p:nvPr/>
        </p:nvSpPr>
        <p:spPr>
          <a:xfrm>
            <a:off x="793790" y="3155275"/>
            <a:ext cx="13042821" cy="63507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ts val="2500"/>
              </a:lnSpc>
              <a:buNone/>
            </a:pPr>
            <a:r>
              <a:rPr lang="en-US" sz="1550" dirty="0">
                <a:solidFill>
                  <a:srgbClr val="272525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At its core, Ezead is building something that has never existed at this scale: a </a:t>
            </a:r>
            <a:pPr algn="l" indent="0" marL="0">
              <a:lnSpc>
                <a:spcPts val="2500"/>
              </a:lnSpc>
              <a:buNone/>
            </a:pPr>
            <a:r>
              <a:rPr lang="en-US" sz="1550" b="1" dirty="0">
                <a:solidFill>
                  <a:srgbClr val="272525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human-powered, search-accessible global marketplace database</a:t>
            </a:r>
            <a:pPr algn="l" indent="0" marL="0">
              <a:lnSpc>
                <a:spcPts val="2500"/>
              </a:lnSpc>
              <a:buNone/>
            </a:pPr>
            <a:r>
              <a:rPr lang="en-US" sz="1550" dirty="0">
                <a:solidFill>
                  <a:srgbClr val="272525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 where users create and control the content, and the platform provides the structure, speed, and distribution layer.</a:t>
            </a:r>
            <a:endParaRPr lang="en-US" sz="1550" dirty="0"/>
          </a:p>
        </p:txBody>
      </p:sp>
      <p:sp>
        <p:nvSpPr>
          <p:cNvPr id="4" name="Shape 2"/>
          <p:cNvSpPr/>
          <p:nvPr/>
        </p:nvSpPr>
        <p:spPr>
          <a:xfrm>
            <a:off x="793790" y="4013597"/>
            <a:ext cx="446484" cy="446484"/>
          </a:xfrm>
          <a:prstGeom prst="roundRect">
            <a:avLst>
              <a:gd name="adj" fmla="val 18670"/>
            </a:avLst>
          </a:prstGeom>
          <a:solidFill>
            <a:srgbClr val="CCEEFF"/>
          </a:solidFill>
          <a:ln w="7620">
            <a:solidFill>
              <a:srgbClr val="B2D4E5"/>
            </a:solidFill>
            <a:prstDash val="solid"/>
          </a:ln>
        </p:spPr>
      </p:sp>
      <p:sp>
        <p:nvSpPr>
          <p:cNvPr id="5" name="Text 3"/>
          <p:cNvSpPr/>
          <p:nvPr/>
        </p:nvSpPr>
        <p:spPr>
          <a:xfrm>
            <a:off x="860762" y="4041517"/>
            <a:ext cx="312539" cy="390644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algn="ctr" indent="0" marL="0">
              <a:lnSpc>
                <a:spcPts val="2450"/>
              </a:lnSpc>
              <a:buNone/>
            </a:pPr>
            <a:r>
              <a:rPr lang="en-US" sz="2450" b="1" dirty="0">
                <a:solidFill>
                  <a:srgbClr val="272525"/>
                </a:solidFill>
                <a:latin typeface="Petrona Bold" pitchFamily="34" charset="0"/>
                <a:ea typeface="Petrona Bold" pitchFamily="34" charset="-122"/>
                <a:cs typeface="Petrona Bold" pitchFamily="34" charset="-120"/>
              </a:rPr>
              <a:t>1</a:t>
            </a:r>
            <a:endParaRPr lang="en-US" sz="2450" dirty="0"/>
          </a:p>
        </p:txBody>
      </p:sp>
      <p:sp>
        <p:nvSpPr>
          <p:cNvPr id="6" name="Text 4"/>
          <p:cNvSpPr/>
          <p:nvPr/>
        </p:nvSpPr>
        <p:spPr>
          <a:xfrm>
            <a:off x="1438632" y="4081820"/>
            <a:ext cx="2966680" cy="325636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algn="l" indent="0" marL="0">
              <a:lnSpc>
                <a:spcPts val="2550"/>
              </a:lnSpc>
              <a:buNone/>
            </a:pPr>
            <a:r>
              <a:rPr lang="en-US" sz="2050" b="1" dirty="0">
                <a:solidFill>
                  <a:srgbClr val="272525"/>
                </a:solidFill>
                <a:latin typeface="Petrona Bold" pitchFamily="34" charset="0"/>
                <a:ea typeface="Petrona Bold" pitchFamily="34" charset="-122"/>
                <a:cs typeface="Petrona Bold" pitchFamily="34" charset="-120"/>
              </a:rPr>
              <a:t>Users Create the Content</a:t>
            </a:r>
            <a:endParaRPr lang="en-US" sz="2050" dirty="0"/>
          </a:p>
        </p:txBody>
      </p:sp>
      <p:sp>
        <p:nvSpPr>
          <p:cNvPr id="7" name="Text 5"/>
          <p:cNvSpPr/>
          <p:nvPr/>
        </p:nvSpPr>
        <p:spPr>
          <a:xfrm>
            <a:off x="1438632" y="4526518"/>
            <a:ext cx="3537347" cy="12701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ts val="2500"/>
              </a:lnSpc>
              <a:buNone/>
            </a:pPr>
            <a:r>
              <a:rPr lang="en-US" sz="1550" dirty="0">
                <a:solidFill>
                  <a:srgbClr val="272525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Sellers, businesses, and individuals publish their own listings — real-world goods, services, jobs, and opportunities.</a:t>
            </a:r>
            <a:endParaRPr lang="en-US" sz="1550" dirty="0"/>
          </a:p>
        </p:txBody>
      </p:sp>
      <p:sp>
        <p:nvSpPr>
          <p:cNvPr id="8" name="Shape 6"/>
          <p:cNvSpPr/>
          <p:nvPr/>
        </p:nvSpPr>
        <p:spPr>
          <a:xfrm>
            <a:off x="5223986" y="4013597"/>
            <a:ext cx="446484" cy="446484"/>
          </a:xfrm>
          <a:prstGeom prst="roundRect">
            <a:avLst>
              <a:gd name="adj" fmla="val 18670"/>
            </a:avLst>
          </a:prstGeom>
          <a:solidFill>
            <a:srgbClr val="CCEEFF"/>
          </a:solidFill>
          <a:ln w="7620">
            <a:solidFill>
              <a:srgbClr val="B2D4E5"/>
            </a:solidFill>
            <a:prstDash val="solid"/>
          </a:ln>
        </p:spPr>
      </p:sp>
      <p:sp>
        <p:nvSpPr>
          <p:cNvPr id="9" name="Text 7"/>
          <p:cNvSpPr/>
          <p:nvPr/>
        </p:nvSpPr>
        <p:spPr>
          <a:xfrm>
            <a:off x="5290959" y="4041517"/>
            <a:ext cx="312539" cy="390644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algn="ctr" indent="0" marL="0">
              <a:lnSpc>
                <a:spcPts val="2450"/>
              </a:lnSpc>
              <a:buNone/>
            </a:pPr>
            <a:r>
              <a:rPr lang="en-US" sz="2450" b="1" dirty="0">
                <a:solidFill>
                  <a:srgbClr val="272525"/>
                </a:solidFill>
                <a:latin typeface="Petrona Bold" pitchFamily="34" charset="0"/>
                <a:ea typeface="Petrona Bold" pitchFamily="34" charset="-122"/>
                <a:cs typeface="Petrona Bold" pitchFamily="34" charset="-120"/>
              </a:rPr>
              <a:t>2</a:t>
            </a:r>
            <a:endParaRPr lang="en-US" sz="2450" dirty="0"/>
          </a:p>
        </p:txBody>
      </p:sp>
      <p:sp>
        <p:nvSpPr>
          <p:cNvPr id="10" name="Text 8"/>
          <p:cNvSpPr/>
          <p:nvPr/>
        </p:nvSpPr>
        <p:spPr>
          <a:xfrm>
            <a:off x="5868829" y="4081820"/>
            <a:ext cx="3431500" cy="325636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algn="l" indent="0" marL="0">
              <a:lnSpc>
                <a:spcPts val="2550"/>
              </a:lnSpc>
              <a:buNone/>
            </a:pPr>
            <a:r>
              <a:rPr lang="en-US" sz="2050" b="1" dirty="0">
                <a:solidFill>
                  <a:srgbClr val="272525"/>
                </a:solidFill>
                <a:latin typeface="Petrona Bold" pitchFamily="34" charset="0"/>
                <a:ea typeface="Petrona Bold" pitchFamily="34" charset="-122"/>
                <a:cs typeface="Petrona Bold" pitchFamily="34" charset="-120"/>
              </a:rPr>
              <a:t>Ezead Provides the Structure</a:t>
            </a:r>
            <a:endParaRPr lang="en-US" sz="2050" dirty="0"/>
          </a:p>
        </p:txBody>
      </p:sp>
      <p:sp>
        <p:nvSpPr>
          <p:cNvPr id="11" name="Text 9"/>
          <p:cNvSpPr/>
          <p:nvPr/>
        </p:nvSpPr>
        <p:spPr>
          <a:xfrm>
            <a:off x="5868829" y="4526518"/>
            <a:ext cx="3537466" cy="12701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ts val="2500"/>
              </a:lnSpc>
              <a:buNone/>
            </a:pPr>
            <a:r>
              <a:rPr lang="en-US" sz="1550" dirty="0">
                <a:solidFill>
                  <a:srgbClr val="272525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Precision categories, geographic pathways, and search-aligned architecture organize the content for maximum discoverability.</a:t>
            </a:r>
            <a:endParaRPr lang="en-US" sz="1550" dirty="0"/>
          </a:p>
        </p:txBody>
      </p:sp>
      <p:sp>
        <p:nvSpPr>
          <p:cNvPr id="12" name="Shape 10"/>
          <p:cNvSpPr/>
          <p:nvPr/>
        </p:nvSpPr>
        <p:spPr>
          <a:xfrm>
            <a:off x="9654302" y="4013597"/>
            <a:ext cx="446484" cy="446484"/>
          </a:xfrm>
          <a:prstGeom prst="roundRect">
            <a:avLst>
              <a:gd name="adj" fmla="val 18670"/>
            </a:avLst>
          </a:prstGeom>
          <a:solidFill>
            <a:srgbClr val="CCEEFF"/>
          </a:solidFill>
          <a:ln w="7620">
            <a:solidFill>
              <a:srgbClr val="B2D4E5"/>
            </a:solidFill>
            <a:prstDash val="solid"/>
          </a:ln>
        </p:spPr>
      </p:sp>
      <p:sp>
        <p:nvSpPr>
          <p:cNvPr id="13" name="Text 11"/>
          <p:cNvSpPr/>
          <p:nvPr/>
        </p:nvSpPr>
        <p:spPr>
          <a:xfrm>
            <a:off x="9721275" y="4041517"/>
            <a:ext cx="312539" cy="390644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algn="ctr" indent="0" marL="0">
              <a:lnSpc>
                <a:spcPts val="2450"/>
              </a:lnSpc>
              <a:buNone/>
            </a:pPr>
            <a:r>
              <a:rPr lang="en-US" sz="2450" b="1" dirty="0">
                <a:solidFill>
                  <a:srgbClr val="272525"/>
                </a:solidFill>
                <a:latin typeface="Petrona Bold" pitchFamily="34" charset="0"/>
                <a:ea typeface="Petrona Bold" pitchFamily="34" charset="-122"/>
                <a:cs typeface="Petrona Bold" pitchFamily="34" charset="-120"/>
              </a:rPr>
              <a:t>3</a:t>
            </a:r>
            <a:endParaRPr lang="en-US" sz="2450" dirty="0"/>
          </a:p>
        </p:txBody>
      </p:sp>
      <p:sp>
        <p:nvSpPr>
          <p:cNvPr id="14" name="Text 12"/>
          <p:cNvSpPr/>
          <p:nvPr/>
        </p:nvSpPr>
        <p:spPr>
          <a:xfrm>
            <a:off x="10299144" y="4081820"/>
            <a:ext cx="3537466" cy="6512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ts val="2550"/>
              </a:lnSpc>
              <a:buNone/>
            </a:pPr>
            <a:r>
              <a:rPr lang="en-US" sz="2050" b="1" dirty="0">
                <a:solidFill>
                  <a:srgbClr val="272525"/>
                </a:solidFill>
                <a:latin typeface="Petrona Bold" pitchFamily="34" charset="0"/>
                <a:ea typeface="Petrona Bold" pitchFamily="34" charset="-122"/>
                <a:cs typeface="Petrona Bold" pitchFamily="34" charset="-120"/>
              </a:rPr>
              <a:t>Search &amp; AI Deliver the Reach</a:t>
            </a:r>
            <a:endParaRPr lang="en-US" sz="2050" dirty="0"/>
          </a:p>
        </p:txBody>
      </p:sp>
      <p:sp>
        <p:nvSpPr>
          <p:cNvPr id="15" name="Text 13"/>
          <p:cNvSpPr/>
          <p:nvPr/>
        </p:nvSpPr>
        <p:spPr>
          <a:xfrm>
            <a:off x="10299144" y="4852154"/>
            <a:ext cx="3537466" cy="12701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ts val="2500"/>
              </a:lnSpc>
              <a:buNone/>
            </a:pPr>
            <a:r>
              <a:rPr lang="en-US" sz="1550" dirty="0">
                <a:solidFill>
                  <a:srgbClr val="272525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The open, indexed structure ensures listings are discoverable through search engines and future AI systems — beyond the platform itself.</a:t>
            </a:r>
            <a:endParaRPr lang="en-US" sz="1550" dirty="0"/>
          </a:p>
        </p:txBody>
      </p:sp>
    </p:spTree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144000" y="0"/>
            <a:ext cx="5486400" cy="8229600"/>
          </a:xfrm>
          <a:prstGeom prst="rect">
            <a:avLst/>
          </a:prstGeom>
        </p:spPr>
      </p:pic>
      <p:sp>
        <p:nvSpPr>
          <p:cNvPr id="3" name="Text 0"/>
          <p:cNvSpPr/>
          <p:nvPr/>
        </p:nvSpPr>
        <p:spPr>
          <a:xfrm>
            <a:off x="793790" y="2250400"/>
            <a:ext cx="7556421" cy="13025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ts val="5100"/>
              </a:lnSpc>
              <a:buNone/>
            </a:pPr>
            <a:r>
              <a:rPr lang="en-US" sz="4100" b="1" dirty="0">
                <a:solidFill>
                  <a:srgbClr val="000000"/>
                </a:solidFill>
                <a:latin typeface="Petrona Bold" pitchFamily="34" charset="0"/>
                <a:ea typeface="Petrona Bold" pitchFamily="34" charset="-122"/>
                <a:cs typeface="Petrona Bold" pitchFamily="34" charset="-120"/>
              </a:rPr>
              <a:t>User-Controlled Content at Scale</a:t>
            </a:r>
            <a:endParaRPr lang="en-US" sz="4100" dirty="0"/>
          </a:p>
        </p:txBody>
      </p:sp>
      <p:sp>
        <p:nvSpPr>
          <p:cNvPr id="4" name="Text 1"/>
          <p:cNvSpPr/>
          <p:nvPr/>
        </p:nvSpPr>
        <p:spPr>
          <a:xfrm>
            <a:off x="793790" y="3850600"/>
            <a:ext cx="7556421" cy="12701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ts val="2500"/>
              </a:lnSpc>
              <a:buNone/>
            </a:pPr>
            <a:r>
              <a:rPr lang="en-US" sz="1550" dirty="0">
                <a:solidFill>
                  <a:srgbClr val="272525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Unlike platforms that control what users see and suppress content algorithmically, Ezead is built around a fundamental principle: </a:t>
            </a:r>
            <a:pPr algn="l" indent="0" marL="0">
              <a:lnSpc>
                <a:spcPts val="2500"/>
              </a:lnSpc>
              <a:buNone/>
            </a:pPr>
            <a:r>
              <a:rPr lang="en-US" sz="1550" b="1" dirty="0">
                <a:solidFill>
                  <a:srgbClr val="272525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users control and publish their own content</a:t>
            </a:r>
            <a:pPr algn="l" indent="0" marL="0">
              <a:lnSpc>
                <a:spcPts val="2500"/>
              </a:lnSpc>
              <a:buNone/>
            </a:pPr>
            <a:r>
              <a:rPr lang="en-US" sz="1550" dirty="0">
                <a:solidFill>
                  <a:srgbClr val="272525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 across local, regional, national, and international markets.</a:t>
            </a:r>
            <a:endParaRPr lang="en-US" sz="1550" dirty="0"/>
          </a:p>
        </p:txBody>
      </p:sp>
      <p:sp>
        <p:nvSpPr>
          <p:cNvPr id="5" name="Text 2"/>
          <p:cNvSpPr/>
          <p:nvPr/>
        </p:nvSpPr>
        <p:spPr>
          <a:xfrm>
            <a:off x="793790" y="5344001"/>
            <a:ext cx="7556421" cy="63507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ts val="2500"/>
              </a:lnSpc>
              <a:buNone/>
            </a:pPr>
            <a:r>
              <a:rPr lang="en-US" sz="1550" dirty="0">
                <a:solidFill>
                  <a:srgbClr val="272525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This creates a trust-based ecosystem where sellers have genuine visibility and buyers find authentic, relevant listings.</a:t>
            </a:r>
            <a:endParaRPr lang="en-US" sz="1550" dirty="0"/>
          </a:p>
        </p:txBody>
      </p:sp>
    </p:spTree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793790" y="1243846"/>
            <a:ext cx="2604968" cy="325636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algn="l" indent="0" marL="0">
              <a:lnSpc>
                <a:spcPts val="2550"/>
              </a:lnSpc>
              <a:buNone/>
            </a:pPr>
            <a:r>
              <a:rPr lang="en-US" sz="2050" b="1" dirty="0">
                <a:solidFill>
                  <a:srgbClr val="000000"/>
                </a:solidFill>
                <a:latin typeface="Petrona Bold" pitchFamily="34" charset="0"/>
                <a:ea typeface="Petrona Bold" pitchFamily="34" charset="-122"/>
                <a:cs typeface="Petrona Bold" pitchFamily="34" charset="-120"/>
              </a:rPr>
              <a:t>Platform Status</a:t>
            </a:r>
            <a:endParaRPr lang="en-US" sz="2050" dirty="0"/>
          </a:p>
        </p:txBody>
      </p:sp>
      <p:sp>
        <p:nvSpPr>
          <p:cNvPr id="3" name="Text 1"/>
          <p:cNvSpPr/>
          <p:nvPr/>
        </p:nvSpPr>
        <p:spPr>
          <a:xfrm>
            <a:off x="793790" y="1648777"/>
            <a:ext cx="6401872" cy="651272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algn="l" indent="0" marL="0">
              <a:lnSpc>
                <a:spcPts val="5100"/>
              </a:lnSpc>
              <a:buNone/>
            </a:pPr>
            <a:r>
              <a:rPr lang="en-US" sz="4100" b="1" dirty="0">
                <a:solidFill>
                  <a:srgbClr val="000000"/>
                </a:solidFill>
                <a:latin typeface="Petrona Bold" pitchFamily="34" charset="0"/>
                <a:ea typeface="Petrona Bold" pitchFamily="34" charset="-122"/>
                <a:cs typeface="Petrona Bold" pitchFamily="34" charset="-120"/>
              </a:rPr>
              <a:t>Already Built. Now Scaling.</a:t>
            </a:r>
            <a:endParaRPr lang="en-US" sz="4100" dirty="0"/>
          </a:p>
        </p:txBody>
      </p:sp>
      <p:sp>
        <p:nvSpPr>
          <p:cNvPr id="4" name="Shape 2"/>
          <p:cNvSpPr/>
          <p:nvPr/>
        </p:nvSpPr>
        <p:spPr>
          <a:xfrm>
            <a:off x="793790" y="2895362"/>
            <a:ext cx="6422231" cy="1797129"/>
          </a:xfrm>
          <a:prstGeom prst="roundRect">
            <a:avLst>
              <a:gd name="adj" fmla="val 6106"/>
            </a:avLst>
          </a:prstGeom>
          <a:solidFill>
            <a:srgbClr val="FFFFFF">
              <a:alpha val="95000"/>
            </a:srgbClr>
          </a:solidFill>
          <a:ln/>
        </p:spPr>
      </p:sp>
      <p:sp>
        <p:nvSpPr>
          <p:cNvPr id="5" name="Shape 3"/>
          <p:cNvSpPr/>
          <p:nvPr/>
        </p:nvSpPr>
        <p:spPr>
          <a:xfrm>
            <a:off x="793790" y="2872502"/>
            <a:ext cx="6422231" cy="91440"/>
          </a:xfrm>
          <a:prstGeom prst="roundRect">
            <a:avLst>
              <a:gd name="adj" fmla="val 91163"/>
            </a:avLst>
          </a:prstGeom>
          <a:solidFill>
            <a:srgbClr val="007EBD"/>
          </a:solidFill>
          <a:ln/>
        </p:spPr>
      </p:sp>
      <p:sp>
        <p:nvSpPr>
          <p:cNvPr id="6" name="Shape 4"/>
          <p:cNvSpPr/>
          <p:nvPr/>
        </p:nvSpPr>
        <p:spPr>
          <a:xfrm>
            <a:off x="3707249" y="2597706"/>
            <a:ext cx="595313" cy="595313"/>
          </a:xfrm>
          <a:prstGeom prst="roundRect">
            <a:avLst>
              <a:gd name="adj" fmla="val 153600"/>
            </a:avLst>
          </a:prstGeom>
          <a:solidFill>
            <a:srgbClr val="007EBD"/>
          </a:solidFill>
          <a:ln/>
        </p:spPr>
      </p:sp>
      <p:sp>
        <p:nvSpPr>
          <p:cNvPr id="7" name="Text 5"/>
          <p:cNvSpPr/>
          <p:nvPr/>
        </p:nvSpPr>
        <p:spPr>
          <a:xfrm>
            <a:off x="3885843" y="2746534"/>
            <a:ext cx="238125" cy="297656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algn="l" indent="0" marL="0">
              <a:lnSpc>
                <a:spcPts val="3000"/>
              </a:lnSpc>
              <a:buNone/>
            </a:pPr>
            <a:r>
              <a:rPr lang="en-US" sz="1850" b="1" dirty="0">
                <a:solidFill>
                  <a:srgbClr val="FFFFFF"/>
                </a:solidFill>
                <a:latin typeface="Petrona Bold" pitchFamily="34" charset="0"/>
                <a:ea typeface="Petrona Bold" pitchFamily="34" charset="-122"/>
                <a:cs typeface="Petrona Bold" pitchFamily="34" charset="-120"/>
              </a:rPr>
              <a:t>1</a:t>
            </a:r>
            <a:endParaRPr lang="en-US" sz="1850" dirty="0"/>
          </a:p>
        </p:txBody>
      </p:sp>
      <p:sp>
        <p:nvSpPr>
          <p:cNvPr id="8" name="Text 6"/>
          <p:cNvSpPr/>
          <p:nvPr/>
        </p:nvSpPr>
        <p:spPr>
          <a:xfrm>
            <a:off x="1015008" y="3391495"/>
            <a:ext cx="2604968" cy="325636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algn="l" indent="0" marL="0">
              <a:lnSpc>
                <a:spcPts val="2550"/>
              </a:lnSpc>
              <a:buNone/>
            </a:pPr>
            <a:r>
              <a:rPr lang="en-US" sz="2050" b="1" dirty="0">
                <a:solidFill>
                  <a:srgbClr val="272525"/>
                </a:solidFill>
                <a:latin typeface="Petrona Bold" pitchFamily="34" charset="0"/>
                <a:ea typeface="Petrona Bold" pitchFamily="34" charset="-122"/>
                <a:cs typeface="Petrona Bold" pitchFamily="34" charset="-120"/>
              </a:rPr>
              <a:t>Core Architecture</a:t>
            </a:r>
            <a:endParaRPr lang="en-US" sz="2050" dirty="0"/>
          </a:p>
        </p:txBody>
      </p:sp>
      <p:sp>
        <p:nvSpPr>
          <p:cNvPr id="9" name="Text 7"/>
          <p:cNvSpPr/>
          <p:nvPr/>
        </p:nvSpPr>
        <p:spPr>
          <a:xfrm>
            <a:off x="1015008" y="3836194"/>
            <a:ext cx="5979795" cy="63507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ts val="2500"/>
              </a:lnSpc>
              <a:buNone/>
            </a:pPr>
            <a:r>
              <a:rPr lang="en-US" sz="1550" dirty="0">
                <a:solidFill>
                  <a:srgbClr val="272525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The platform is live and developed — not an idea waiting to be built.</a:t>
            </a:r>
            <a:endParaRPr lang="en-US" sz="1550" dirty="0"/>
          </a:p>
        </p:txBody>
      </p:sp>
      <p:sp>
        <p:nvSpPr>
          <p:cNvPr id="10" name="Shape 8"/>
          <p:cNvSpPr/>
          <p:nvPr/>
        </p:nvSpPr>
        <p:spPr>
          <a:xfrm>
            <a:off x="7414379" y="2895362"/>
            <a:ext cx="6422231" cy="1797129"/>
          </a:xfrm>
          <a:prstGeom prst="roundRect">
            <a:avLst>
              <a:gd name="adj" fmla="val 6106"/>
            </a:avLst>
          </a:prstGeom>
          <a:solidFill>
            <a:srgbClr val="FFFFFF">
              <a:alpha val="95000"/>
            </a:srgbClr>
          </a:solidFill>
          <a:ln/>
        </p:spPr>
      </p:sp>
      <p:sp>
        <p:nvSpPr>
          <p:cNvPr id="11" name="Shape 9"/>
          <p:cNvSpPr/>
          <p:nvPr/>
        </p:nvSpPr>
        <p:spPr>
          <a:xfrm>
            <a:off x="7414379" y="2872502"/>
            <a:ext cx="6422231" cy="91440"/>
          </a:xfrm>
          <a:prstGeom prst="roundRect">
            <a:avLst>
              <a:gd name="adj" fmla="val 91163"/>
            </a:avLst>
          </a:prstGeom>
          <a:solidFill>
            <a:srgbClr val="007EBD"/>
          </a:solidFill>
          <a:ln/>
        </p:spPr>
      </p:sp>
      <p:sp>
        <p:nvSpPr>
          <p:cNvPr id="12" name="Shape 10"/>
          <p:cNvSpPr/>
          <p:nvPr/>
        </p:nvSpPr>
        <p:spPr>
          <a:xfrm>
            <a:off x="10327838" y="2597706"/>
            <a:ext cx="595313" cy="595313"/>
          </a:xfrm>
          <a:prstGeom prst="roundRect">
            <a:avLst>
              <a:gd name="adj" fmla="val 153600"/>
            </a:avLst>
          </a:prstGeom>
          <a:solidFill>
            <a:srgbClr val="007EBD"/>
          </a:solidFill>
          <a:ln/>
        </p:spPr>
      </p:sp>
      <p:sp>
        <p:nvSpPr>
          <p:cNvPr id="13" name="Text 11"/>
          <p:cNvSpPr/>
          <p:nvPr/>
        </p:nvSpPr>
        <p:spPr>
          <a:xfrm>
            <a:off x="10506432" y="2746534"/>
            <a:ext cx="238125" cy="297656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algn="l" indent="0" marL="0">
              <a:lnSpc>
                <a:spcPts val="3000"/>
              </a:lnSpc>
              <a:buNone/>
            </a:pPr>
            <a:r>
              <a:rPr lang="en-US" sz="1850" b="1" dirty="0">
                <a:solidFill>
                  <a:srgbClr val="FFFFFF"/>
                </a:solidFill>
                <a:latin typeface="Petrona Bold" pitchFamily="34" charset="0"/>
                <a:ea typeface="Petrona Bold" pitchFamily="34" charset="-122"/>
                <a:cs typeface="Petrona Bold" pitchFamily="34" charset="-120"/>
              </a:rPr>
              <a:t>2</a:t>
            </a:r>
            <a:endParaRPr lang="en-US" sz="1850" dirty="0"/>
          </a:p>
        </p:txBody>
      </p:sp>
      <p:sp>
        <p:nvSpPr>
          <p:cNvPr id="14" name="Text 12"/>
          <p:cNvSpPr/>
          <p:nvPr/>
        </p:nvSpPr>
        <p:spPr>
          <a:xfrm>
            <a:off x="7635597" y="3391495"/>
            <a:ext cx="2604968" cy="325636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algn="l" indent="0" marL="0">
              <a:lnSpc>
                <a:spcPts val="2550"/>
              </a:lnSpc>
              <a:buNone/>
            </a:pPr>
            <a:r>
              <a:rPr lang="en-US" sz="2050" b="1" dirty="0">
                <a:solidFill>
                  <a:srgbClr val="272525"/>
                </a:solidFill>
                <a:latin typeface="Petrona Bold" pitchFamily="34" charset="0"/>
                <a:ea typeface="Petrona Bold" pitchFamily="34" charset="-122"/>
                <a:cs typeface="Petrona Bold" pitchFamily="34" charset="-120"/>
              </a:rPr>
              <a:t>Search Model</a:t>
            </a:r>
            <a:endParaRPr lang="en-US" sz="2050" dirty="0"/>
          </a:p>
        </p:txBody>
      </p:sp>
      <p:sp>
        <p:nvSpPr>
          <p:cNvPr id="15" name="Text 13"/>
          <p:cNvSpPr/>
          <p:nvPr/>
        </p:nvSpPr>
        <p:spPr>
          <a:xfrm>
            <a:off x="7635597" y="3836194"/>
            <a:ext cx="5979795" cy="63507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ts val="2500"/>
              </a:lnSpc>
              <a:buNone/>
            </a:pPr>
            <a:r>
              <a:rPr lang="en-US" sz="1550" dirty="0">
                <a:solidFill>
                  <a:srgbClr val="272525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High-performance search infrastructure with near-perfect PageSpeed scores is in place.</a:t>
            </a:r>
            <a:endParaRPr lang="en-US" sz="1550" dirty="0"/>
          </a:p>
        </p:txBody>
      </p:sp>
      <p:sp>
        <p:nvSpPr>
          <p:cNvPr id="16" name="Shape 14"/>
          <p:cNvSpPr/>
          <p:nvPr/>
        </p:nvSpPr>
        <p:spPr>
          <a:xfrm>
            <a:off x="793790" y="5188506"/>
            <a:ext cx="6422231" cy="1797129"/>
          </a:xfrm>
          <a:prstGeom prst="roundRect">
            <a:avLst>
              <a:gd name="adj" fmla="val 6106"/>
            </a:avLst>
          </a:prstGeom>
          <a:solidFill>
            <a:srgbClr val="FFFFFF">
              <a:alpha val="95000"/>
            </a:srgbClr>
          </a:solidFill>
          <a:ln/>
        </p:spPr>
      </p:sp>
      <p:sp>
        <p:nvSpPr>
          <p:cNvPr id="17" name="Shape 15"/>
          <p:cNvSpPr/>
          <p:nvPr/>
        </p:nvSpPr>
        <p:spPr>
          <a:xfrm>
            <a:off x="793790" y="5165646"/>
            <a:ext cx="6422231" cy="91440"/>
          </a:xfrm>
          <a:prstGeom prst="roundRect">
            <a:avLst>
              <a:gd name="adj" fmla="val 91163"/>
            </a:avLst>
          </a:prstGeom>
          <a:solidFill>
            <a:srgbClr val="007EBD"/>
          </a:solidFill>
          <a:ln/>
        </p:spPr>
      </p:sp>
      <p:sp>
        <p:nvSpPr>
          <p:cNvPr id="18" name="Shape 16"/>
          <p:cNvSpPr/>
          <p:nvPr/>
        </p:nvSpPr>
        <p:spPr>
          <a:xfrm>
            <a:off x="3707249" y="4890849"/>
            <a:ext cx="595313" cy="595313"/>
          </a:xfrm>
          <a:prstGeom prst="roundRect">
            <a:avLst>
              <a:gd name="adj" fmla="val 153600"/>
            </a:avLst>
          </a:prstGeom>
          <a:solidFill>
            <a:srgbClr val="007EBD"/>
          </a:solidFill>
          <a:ln/>
        </p:spPr>
      </p:sp>
      <p:sp>
        <p:nvSpPr>
          <p:cNvPr id="19" name="Text 17"/>
          <p:cNvSpPr/>
          <p:nvPr/>
        </p:nvSpPr>
        <p:spPr>
          <a:xfrm>
            <a:off x="3885843" y="5039678"/>
            <a:ext cx="238125" cy="297656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algn="l" indent="0" marL="0">
              <a:lnSpc>
                <a:spcPts val="3000"/>
              </a:lnSpc>
              <a:buNone/>
            </a:pPr>
            <a:r>
              <a:rPr lang="en-US" sz="1850" b="1" dirty="0">
                <a:solidFill>
                  <a:srgbClr val="FFFFFF"/>
                </a:solidFill>
                <a:latin typeface="Petrona Bold" pitchFamily="34" charset="0"/>
                <a:ea typeface="Petrona Bold" pitchFamily="34" charset="-122"/>
                <a:cs typeface="Petrona Bold" pitchFamily="34" charset="-120"/>
              </a:rPr>
              <a:t>3</a:t>
            </a:r>
            <a:endParaRPr lang="en-US" sz="1850" dirty="0"/>
          </a:p>
        </p:txBody>
      </p:sp>
      <p:sp>
        <p:nvSpPr>
          <p:cNvPr id="20" name="Text 18"/>
          <p:cNvSpPr/>
          <p:nvPr/>
        </p:nvSpPr>
        <p:spPr>
          <a:xfrm>
            <a:off x="1015008" y="5684639"/>
            <a:ext cx="2604968" cy="325636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algn="l" indent="0" marL="0">
              <a:lnSpc>
                <a:spcPts val="2550"/>
              </a:lnSpc>
              <a:buNone/>
            </a:pPr>
            <a:r>
              <a:rPr lang="en-US" sz="2050" b="1" dirty="0">
                <a:solidFill>
                  <a:srgbClr val="272525"/>
                </a:solidFill>
                <a:latin typeface="Petrona Bold" pitchFamily="34" charset="0"/>
                <a:ea typeface="Petrona Bold" pitchFamily="34" charset="-122"/>
                <a:cs typeface="Petrona Bold" pitchFamily="34" charset="-120"/>
              </a:rPr>
              <a:t>Category Framework</a:t>
            </a:r>
            <a:endParaRPr lang="en-US" sz="2050" dirty="0"/>
          </a:p>
        </p:txBody>
      </p:sp>
      <p:sp>
        <p:nvSpPr>
          <p:cNvPr id="21" name="Text 19"/>
          <p:cNvSpPr/>
          <p:nvPr/>
        </p:nvSpPr>
        <p:spPr>
          <a:xfrm>
            <a:off x="1015008" y="6129338"/>
            <a:ext cx="5979795" cy="63507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ts val="2500"/>
              </a:lnSpc>
              <a:buNone/>
            </a:pPr>
            <a:r>
              <a:rPr lang="en-US" sz="1550" dirty="0">
                <a:solidFill>
                  <a:srgbClr val="272525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4,000+ precision categories are structured and ready for listings.</a:t>
            </a:r>
            <a:endParaRPr lang="en-US" sz="1550" dirty="0"/>
          </a:p>
        </p:txBody>
      </p:sp>
      <p:sp>
        <p:nvSpPr>
          <p:cNvPr id="22" name="Shape 20"/>
          <p:cNvSpPr/>
          <p:nvPr/>
        </p:nvSpPr>
        <p:spPr>
          <a:xfrm>
            <a:off x="7414379" y="5188506"/>
            <a:ext cx="6422231" cy="1797129"/>
          </a:xfrm>
          <a:prstGeom prst="roundRect">
            <a:avLst>
              <a:gd name="adj" fmla="val 6106"/>
            </a:avLst>
          </a:prstGeom>
          <a:solidFill>
            <a:srgbClr val="FFFFFF">
              <a:alpha val="95000"/>
            </a:srgbClr>
          </a:solidFill>
          <a:ln/>
        </p:spPr>
      </p:sp>
      <p:sp>
        <p:nvSpPr>
          <p:cNvPr id="23" name="Shape 21"/>
          <p:cNvSpPr/>
          <p:nvPr/>
        </p:nvSpPr>
        <p:spPr>
          <a:xfrm>
            <a:off x="7414379" y="5165646"/>
            <a:ext cx="6422231" cy="91440"/>
          </a:xfrm>
          <a:prstGeom prst="roundRect">
            <a:avLst>
              <a:gd name="adj" fmla="val 91163"/>
            </a:avLst>
          </a:prstGeom>
          <a:solidFill>
            <a:srgbClr val="007EBD"/>
          </a:solidFill>
          <a:ln/>
        </p:spPr>
      </p:sp>
      <p:sp>
        <p:nvSpPr>
          <p:cNvPr id="24" name="Shape 22"/>
          <p:cNvSpPr/>
          <p:nvPr/>
        </p:nvSpPr>
        <p:spPr>
          <a:xfrm>
            <a:off x="10327838" y="4890849"/>
            <a:ext cx="595313" cy="595313"/>
          </a:xfrm>
          <a:prstGeom prst="roundRect">
            <a:avLst>
              <a:gd name="adj" fmla="val 153600"/>
            </a:avLst>
          </a:prstGeom>
          <a:solidFill>
            <a:srgbClr val="007EBD"/>
          </a:solidFill>
          <a:ln/>
        </p:spPr>
      </p:sp>
      <p:sp>
        <p:nvSpPr>
          <p:cNvPr id="25" name="Text 23"/>
          <p:cNvSpPr/>
          <p:nvPr/>
        </p:nvSpPr>
        <p:spPr>
          <a:xfrm>
            <a:off x="10506432" y="5039678"/>
            <a:ext cx="238125" cy="297656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algn="l" indent="0" marL="0">
              <a:lnSpc>
                <a:spcPts val="3000"/>
              </a:lnSpc>
              <a:buNone/>
            </a:pPr>
            <a:r>
              <a:rPr lang="en-US" sz="1850" b="1" dirty="0">
                <a:solidFill>
                  <a:srgbClr val="FFFFFF"/>
                </a:solidFill>
                <a:latin typeface="Petrona Bold" pitchFamily="34" charset="0"/>
                <a:ea typeface="Petrona Bold" pitchFamily="34" charset="-122"/>
                <a:cs typeface="Petrona Bold" pitchFamily="34" charset="-120"/>
              </a:rPr>
              <a:t>4</a:t>
            </a:r>
            <a:endParaRPr lang="en-US" sz="1850" dirty="0"/>
          </a:p>
        </p:txBody>
      </p:sp>
      <p:sp>
        <p:nvSpPr>
          <p:cNvPr id="26" name="Text 24"/>
          <p:cNvSpPr/>
          <p:nvPr/>
        </p:nvSpPr>
        <p:spPr>
          <a:xfrm>
            <a:off x="7635597" y="5684639"/>
            <a:ext cx="2604968" cy="325636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algn="l" indent="0" marL="0">
              <a:lnSpc>
                <a:spcPts val="2550"/>
              </a:lnSpc>
              <a:buNone/>
            </a:pPr>
            <a:r>
              <a:rPr lang="en-US" sz="2050" b="1" dirty="0">
                <a:solidFill>
                  <a:srgbClr val="272525"/>
                </a:solidFill>
                <a:latin typeface="Petrona Bold" pitchFamily="34" charset="0"/>
                <a:ea typeface="Petrona Bold" pitchFamily="34" charset="-122"/>
                <a:cs typeface="Petrona Bold" pitchFamily="34" charset="-120"/>
              </a:rPr>
              <a:t>Global Structure</a:t>
            </a:r>
            <a:endParaRPr lang="en-US" sz="2050" dirty="0"/>
          </a:p>
        </p:txBody>
      </p:sp>
      <p:sp>
        <p:nvSpPr>
          <p:cNvPr id="27" name="Text 25"/>
          <p:cNvSpPr/>
          <p:nvPr/>
        </p:nvSpPr>
        <p:spPr>
          <a:xfrm>
            <a:off x="7635597" y="6129338"/>
            <a:ext cx="5979795" cy="63507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ts val="2500"/>
              </a:lnSpc>
              <a:buNone/>
            </a:pPr>
            <a:r>
              <a:rPr lang="en-US" sz="1550" dirty="0">
                <a:solidFill>
                  <a:srgbClr val="272525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Pre-built geographic database covering countries, regions, cities, and neighbourhoods worldwide.</a:t>
            </a:r>
            <a:endParaRPr lang="en-US" sz="1550" dirty="0"/>
          </a:p>
        </p:txBody>
      </p:sp>
    </p:spTree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793790" y="1568410"/>
            <a:ext cx="7166015" cy="651272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algn="l" indent="0" marL="0">
              <a:lnSpc>
                <a:spcPts val="5100"/>
              </a:lnSpc>
              <a:buNone/>
            </a:pPr>
            <a:r>
              <a:rPr lang="en-US" sz="4100" b="1" dirty="0">
                <a:solidFill>
                  <a:srgbClr val="000000"/>
                </a:solidFill>
                <a:latin typeface="Petrona Bold" pitchFamily="34" charset="0"/>
                <a:ea typeface="Petrona Bold" pitchFamily="34" charset="-122"/>
                <a:cs typeface="Petrona Bold" pitchFamily="34" charset="-120"/>
              </a:rPr>
              <a:t>What Funding Will Accelerate</a:t>
            </a:r>
            <a:endParaRPr lang="en-US" sz="4100" dirty="0"/>
          </a:p>
        </p:txBody>
      </p:sp>
      <p:pic>
        <p:nvPicPr>
          <p:cNvPr id="3" name="Image 0" descr="preencoded.png">    </p:cNvPr>
          <p:cNvPicPr>
            <a:picLocks noChangeAspect="1"/>
          </p:cNvPicPr>
          <p:nvPr/>
        </p:nvPicPr>
        <p:blipFill>
          <a:blip r:embed="rId1"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793790" y="2616518"/>
            <a:ext cx="496133" cy="496133"/>
          </a:xfrm>
          <a:prstGeom prst="rect">
            <a:avLst/>
          </a:prstGeom>
        </p:spPr>
      </p:pic>
      <p:sp>
        <p:nvSpPr>
          <p:cNvPr id="4" name="Text 1"/>
          <p:cNvSpPr/>
          <p:nvPr/>
        </p:nvSpPr>
        <p:spPr>
          <a:xfrm>
            <a:off x="793790" y="3360658"/>
            <a:ext cx="2604968" cy="325636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algn="l" indent="0" marL="0">
              <a:lnSpc>
                <a:spcPts val="2550"/>
              </a:lnSpc>
              <a:buNone/>
            </a:pPr>
            <a:r>
              <a:rPr lang="en-US" sz="2050" b="1" dirty="0">
                <a:solidFill>
                  <a:srgbClr val="272525"/>
                </a:solidFill>
                <a:latin typeface="Petrona Bold" pitchFamily="34" charset="0"/>
                <a:ea typeface="Petrona Bold" pitchFamily="34" charset="-122"/>
                <a:cs typeface="Petrona Bold" pitchFamily="34" charset="-120"/>
              </a:rPr>
              <a:t>Market Activation</a:t>
            </a:r>
            <a:endParaRPr lang="en-US" sz="2050" dirty="0"/>
          </a:p>
        </p:txBody>
      </p:sp>
      <p:sp>
        <p:nvSpPr>
          <p:cNvPr id="5" name="Text 2"/>
          <p:cNvSpPr/>
          <p:nvPr/>
        </p:nvSpPr>
        <p:spPr>
          <a:xfrm>
            <a:off x="793790" y="3805357"/>
            <a:ext cx="6397347" cy="63507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ts val="2500"/>
              </a:lnSpc>
              <a:buNone/>
            </a:pPr>
            <a:r>
              <a:rPr lang="en-US" sz="1550" dirty="0">
                <a:solidFill>
                  <a:srgbClr val="272525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Accelerate regional and global market launches using the pre-built expansion framework.</a:t>
            </a:r>
            <a:endParaRPr lang="en-US" sz="1550" dirty="0"/>
          </a:p>
        </p:txBody>
      </p:sp>
      <p:pic>
        <p:nvPicPr>
          <p:cNvPr id="6" name="Image 1" descr="preencoded.png">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7439144" y="2616518"/>
            <a:ext cx="496133" cy="496133"/>
          </a:xfrm>
          <a:prstGeom prst="rect">
            <a:avLst/>
          </a:prstGeom>
        </p:spPr>
      </p:pic>
      <p:sp>
        <p:nvSpPr>
          <p:cNvPr id="7" name="Text 3"/>
          <p:cNvSpPr/>
          <p:nvPr/>
        </p:nvSpPr>
        <p:spPr>
          <a:xfrm>
            <a:off x="7439144" y="3360658"/>
            <a:ext cx="2604968" cy="325636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algn="l" indent="0" marL="0">
              <a:lnSpc>
                <a:spcPts val="2550"/>
              </a:lnSpc>
              <a:buNone/>
            </a:pPr>
            <a:r>
              <a:rPr lang="en-US" sz="2050" b="1" dirty="0">
                <a:solidFill>
                  <a:srgbClr val="272525"/>
                </a:solidFill>
                <a:latin typeface="Petrona Bold" pitchFamily="34" charset="0"/>
                <a:ea typeface="Petrona Bold" pitchFamily="34" charset="-122"/>
                <a:cs typeface="Petrona Bold" pitchFamily="34" charset="-120"/>
              </a:rPr>
              <a:t>Mobile Expansion</a:t>
            </a:r>
            <a:endParaRPr lang="en-US" sz="2050" dirty="0"/>
          </a:p>
        </p:txBody>
      </p:sp>
      <p:sp>
        <p:nvSpPr>
          <p:cNvPr id="8" name="Text 4"/>
          <p:cNvSpPr/>
          <p:nvPr/>
        </p:nvSpPr>
        <p:spPr>
          <a:xfrm>
            <a:off x="7439144" y="3805357"/>
            <a:ext cx="6397466" cy="63507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ts val="2500"/>
              </a:lnSpc>
              <a:buNone/>
            </a:pPr>
            <a:r>
              <a:rPr lang="en-US" sz="1550" dirty="0">
                <a:solidFill>
                  <a:srgbClr val="272525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Build and launch mobile applications to capture the growing mobile marketplace audience.</a:t>
            </a:r>
            <a:endParaRPr lang="en-US" sz="1550" dirty="0"/>
          </a:p>
        </p:txBody>
      </p:sp>
      <p:pic>
        <p:nvPicPr>
          <p:cNvPr id="9" name="Image 2" descr="preencoded.png">    </p:cNvPr>
          <p:cNvPicPr>
            <a:picLocks noChangeAspect="1"/>
          </p:cNvPicPr>
          <p:nvPr/>
        </p:nvPicPr>
        <p:blipFill>
          <a:blip r:embed="rId5"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793790" y="4837271"/>
            <a:ext cx="496133" cy="496133"/>
          </a:xfrm>
          <a:prstGeom prst="rect">
            <a:avLst/>
          </a:prstGeom>
        </p:spPr>
      </p:pic>
      <p:sp>
        <p:nvSpPr>
          <p:cNvPr id="10" name="Text 5"/>
          <p:cNvSpPr/>
          <p:nvPr/>
        </p:nvSpPr>
        <p:spPr>
          <a:xfrm>
            <a:off x="793790" y="5581412"/>
            <a:ext cx="2604968" cy="325636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algn="l" indent="0" marL="0">
              <a:lnSpc>
                <a:spcPts val="2550"/>
              </a:lnSpc>
              <a:buNone/>
            </a:pPr>
            <a:r>
              <a:rPr lang="en-US" sz="2050" b="1" dirty="0">
                <a:solidFill>
                  <a:srgbClr val="272525"/>
                </a:solidFill>
                <a:latin typeface="Petrona Bold" pitchFamily="34" charset="0"/>
                <a:ea typeface="Petrona Bold" pitchFamily="34" charset="-122"/>
                <a:cs typeface="Petrona Bold" pitchFamily="34" charset="-120"/>
              </a:rPr>
              <a:t>SEO Execution</a:t>
            </a:r>
            <a:endParaRPr lang="en-US" sz="2050" dirty="0"/>
          </a:p>
        </p:txBody>
      </p:sp>
      <p:sp>
        <p:nvSpPr>
          <p:cNvPr id="11" name="Text 6"/>
          <p:cNvSpPr/>
          <p:nvPr/>
        </p:nvSpPr>
        <p:spPr>
          <a:xfrm>
            <a:off x="793790" y="6026110"/>
            <a:ext cx="6397347" cy="63507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ts val="2500"/>
              </a:lnSpc>
              <a:buNone/>
            </a:pPr>
            <a:r>
              <a:rPr lang="en-US" sz="1550" dirty="0">
                <a:solidFill>
                  <a:srgbClr val="272525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Execute a comprehensive SEO strategy to drive organic discovery and listing indexing at scale.</a:t>
            </a:r>
            <a:endParaRPr lang="en-US" sz="1550" dirty="0"/>
          </a:p>
        </p:txBody>
      </p:sp>
      <p:pic>
        <p:nvPicPr>
          <p:cNvPr id="12" name="Image 3" descr="preencoded.png">    </p:cNvPr>
          <p:cNvPicPr>
            <a:picLocks noChangeAspect="1"/>
          </p:cNvPicPr>
          <p:nvPr/>
        </p:nvPicPr>
        <p:blipFill>
          <a:blip r:embed="rId7"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7439144" y="4837271"/>
            <a:ext cx="496133" cy="496133"/>
          </a:xfrm>
          <a:prstGeom prst="rect">
            <a:avLst/>
          </a:prstGeom>
        </p:spPr>
      </p:pic>
      <p:sp>
        <p:nvSpPr>
          <p:cNvPr id="13" name="Text 7"/>
          <p:cNvSpPr/>
          <p:nvPr/>
        </p:nvSpPr>
        <p:spPr>
          <a:xfrm>
            <a:off x="7439144" y="5581412"/>
            <a:ext cx="2604968" cy="325636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algn="l" indent="0" marL="0">
              <a:lnSpc>
                <a:spcPts val="2550"/>
              </a:lnSpc>
              <a:buNone/>
            </a:pPr>
            <a:r>
              <a:rPr lang="en-US" sz="2050" b="1" dirty="0">
                <a:solidFill>
                  <a:srgbClr val="272525"/>
                </a:solidFill>
                <a:latin typeface="Petrona Bold" pitchFamily="34" charset="0"/>
                <a:ea typeface="Petrona Bold" pitchFamily="34" charset="-122"/>
                <a:cs typeface="Petrona Bold" pitchFamily="34" charset="-120"/>
              </a:rPr>
              <a:t>AI Integrations</a:t>
            </a:r>
            <a:endParaRPr lang="en-US" sz="2050" dirty="0"/>
          </a:p>
        </p:txBody>
      </p:sp>
      <p:sp>
        <p:nvSpPr>
          <p:cNvPr id="14" name="Text 8"/>
          <p:cNvSpPr/>
          <p:nvPr/>
        </p:nvSpPr>
        <p:spPr>
          <a:xfrm>
            <a:off x="7439144" y="6026110"/>
            <a:ext cx="6397466" cy="63507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ts val="2500"/>
              </a:lnSpc>
              <a:buNone/>
            </a:pPr>
            <a:r>
              <a:rPr lang="en-US" sz="1550" dirty="0">
                <a:solidFill>
                  <a:srgbClr val="272525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Integrate AI-based discovery, recommendation, and data tools to future-proof the platform.</a:t>
            </a:r>
            <a:endParaRPr lang="en-US" sz="1550" dirty="0"/>
          </a:p>
        </p:txBody>
      </p:sp>
    </p:spTree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793790" y="1999774"/>
            <a:ext cx="7086362" cy="651272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algn="l" indent="0" marL="0">
              <a:lnSpc>
                <a:spcPts val="5100"/>
              </a:lnSpc>
              <a:buNone/>
            </a:pPr>
            <a:r>
              <a:rPr lang="en-US" sz="4100" b="1" dirty="0">
                <a:solidFill>
                  <a:srgbClr val="000000"/>
                </a:solidFill>
                <a:latin typeface="Petrona Bold" pitchFamily="34" charset="0"/>
                <a:ea typeface="Petrona Bold" pitchFamily="34" charset="-122"/>
                <a:cs typeface="Petrona Bold" pitchFamily="34" charset="-120"/>
              </a:rPr>
              <a:t>Additional Funding Priorities</a:t>
            </a:r>
            <a:endParaRPr lang="en-US" sz="4100" dirty="0"/>
          </a:p>
        </p:txBody>
      </p:sp>
      <p:sp>
        <p:nvSpPr>
          <p:cNvPr id="3" name="Shape 1"/>
          <p:cNvSpPr/>
          <p:nvPr/>
        </p:nvSpPr>
        <p:spPr>
          <a:xfrm>
            <a:off x="793790" y="3047881"/>
            <a:ext cx="6422231" cy="1491734"/>
          </a:xfrm>
          <a:prstGeom prst="roundRect">
            <a:avLst>
              <a:gd name="adj" fmla="val 31932"/>
            </a:avLst>
          </a:prstGeom>
          <a:solidFill>
            <a:srgbClr val="CCEEFF"/>
          </a:solidFill>
          <a:ln w="7620">
            <a:solidFill>
              <a:srgbClr val="B2D4E5"/>
            </a:solidFill>
            <a:prstDash val="solid"/>
          </a:ln>
        </p:spPr>
      </p:sp>
      <p:sp>
        <p:nvSpPr>
          <p:cNvPr id="4" name="Text 2"/>
          <p:cNvSpPr/>
          <p:nvPr/>
        </p:nvSpPr>
        <p:spPr>
          <a:xfrm>
            <a:off x="999768" y="3253859"/>
            <a:ext cx="2604968" cy="325636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algn="l" indent="0" marL="0">
              <a:lnSpc>
                <a:spcPts val="2550"/>
              </a:lnSpc>
              <a:buNone/>
            </a:pPr>
            <a:r>
              <a:rPr lang="en-US" sz="2050" b="1" dirty="0">
                <a:solidFill>
                  <a:srgbClr val="272525"/>
                </a:solidFill>
                <a:latin typeface="Petrona Bold" pitchFamily="34" charset="0"/>
                <a:ea typeface="Petrona Bold" pitchFamily="34" charset="-122"/>
                <a:cs typeface="Petrona Bold" pitchFamily="34" charset="-120"/>
              </a:rPr>
              <a:t>Staffing</a:t>
            </a:r>
            <a:endParaRPr lang="en-US" sz="2050" dirty="0"/>
          </a:p>
        </p:txBody>
      </p:sp>
      <p:sp>
        <p:nvSpPr>
          <p:cNvPr id="5" name="Text 3"/>
          <p:cNvSpPr/>
          <p:nvPr/>
        </p:nvSpPr>
        <p:spPr>
          <a:xfrm>
            <a:off x="999768" y="3698557"/>
            <a:ext cx="6010275" cy="63507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ts val="2500"/>
              </a:lnSpc>
              <a:buNone/>
            </a:pPr>
            <a:r>
              <a:rPr lang="en-US" sz="1550" dirty="0">
                <a:solidFill>
                  <a:srgbClr val="272525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Build the team required to execute global rollout, customer support, and platform operations.</a:t>
            </a:r>
            <a:endParaRPr lang="en-US" sz="1550" dirty="0"/>
          </a:p>
        </p:txBody>
      </p:sp>
      <p:sp>
        <p:nvSpPr>
          <p:cNvPr id="6" name="Shape 4"/>
          <p:cNvSpPr/>
          <p:nvPr/>
        </p:nvSpPr>
        <p:spPr>
          <a:xfrm>
            <a:off x="7414379" y="3047881"/>
            <a:ext cx="6422231" cy="1491734"/>
          </a:xfrm>
          <a:prstGeom prst="roundRect">
            <a:avLst>
              <a:gd name="adj" fmla="val 31932"/>
            </a:avLst>
          </a:prstGeom>
          <a:solidFill>
            <a:srgbClr val="CCEEFF"/>
          </a:solidFill>
          <a:ln w="7620">
            <a:solidFill>
              <a:srgbClr val="B2D4E5"/>
            </a:solidFill>
            <a:prstDash val="solid"/>
          </a:ln>
        </p:spPr>
      </p:sp>
      <p:sp>
        <p:nvSpPr>
          <p:cNvPr id="7" name="Text 5"/>
          <p:cNvSpPr/>
          <p:nvPr/>
        </p:nvSpPr>
        <p:spPr>
          <a:xfrm>
            <a:off x="7620357" y="3253859"/>
            <a:ext cx="2604968" cy="325636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algn="l" indent="0" marL="0">
              <a:lnSpc>
                <a:spcPts val="2550"/>
              </a:lnSpc>
              <a:buNone/>
            </a:pPr>
            <a:r>
              <a:rPr lang="en-US" sz="2050" b="1" dirty="0">
                <a:solidFill>
                  <a:srgbClr val="272525"/>
                </a:solidFill>
                <a:latin typeface="Petrona Bold" pitchFamily="34" charset="0"/>
                <a:ea typeface="Petrona Bold" pitchFamily="34" charset="-122"/>
                <a:cs typeface="Petrona Bold" pitchFamily="34" charset="-120"/>
              </a:rPr>
              <a:t>Trust Systems</a:t>
            </a:r>
            <a:endParaRPr lang="en-US" sz="2050" dirty="0"/>
          </a:p>
        </p:txBody>
      </p:sp>
      <p:sp>
        <p:nvSpPr>
          <p:cNvPr id="8" name="Text 6"/>
          <p:cNvSpPr/>
          <p:nvPr/>
        </p:nvSpPr>
        <p:spPr>
          <a:xfrm>
            <a:off x="7620357" y="3698557"/>
            <a:ext cx="6010275" cy="63507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ts val="2500"/>
              </a:lnSpc>
              <a:buNone/>
            </a:pPr>
            <a:r>
              <a:rPr lang="en-US" sz="1550" dirty="0">
                <a:solidFill>
                  <a:srgbClr val="272525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Develop verification, escrow, and trust infrastructure to support high-value transactions.</a:t>
            </a:r>
            <a:endParaRPr lang="en-US" sz="1550" dirty="0"/>
          </a:p>
        </p:txBody>
      </p:sp>
      <p:sp>
        <p:nvSpPr>
          <p:cNvPr id="9" name="Shape 7"/>
          <p:cNvSpPr/>
          <p:nvPr/>
        </p:nvSpPr>
        <p:spPr>
          <a:xfrm>
            <a:off x="793790" y="4737973"/>
            <a:ext cx="6422231" cy="1491734"/>
          </a:xfrm>
          <a:prstGeom prst="roundRect">
            <a:avLst>
              <a:gd name="adj" fmla="val 31932"/>
            </a:avLst>
          </a:prstGeom>
          <a:solidFill>
            <a:srgbClr val="CCEEFF"/>
          </a:solidFill>
          <a:ln w="7620">
            <a:solidFill>
              <a:srgbClr val="B2D4E5"/>
            </a:solidFill>
            <a:prstDash val="solid"/>
          </a:ln>
        </p:spPr>
      </p:sp>
      <p:sp>
        <p:nvSpPr>
          <p:cNvPr id="10" name="Text 8"/>
          <p:cNvSpPr/>
          <p:nvPr/>
        </p:nvSpPr>
        <p:spPr>
          <a:xfrm>
            <a:off x="999768" y="4943951"/>
            <a:ext cx="2604968" cy="325636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algn="l" indent="0" marL="0">
              <a:lnSpc>
                <a:spcPts val="2550"/>
              </a:lnSpc>
              <a:buNone/>
            </a:pPr>
            <a:r>
              <a:rPr lang="en-US" sz="2050" b="1" dirty="0">
                <a:solidFill>
                  <a:srgbClr val="272525"/>
                </a:solidFill>
                <a:latin typeface="Petrona Bold" pitchFamily="34" charset="0"/>
                <a:ea typeface="Petrona Bold" pitchFamily="34" charset="-122"/>
                <a:cs typeface="Petrona Bold" pitchFamily="34" charset="-120"/>
              </a:rPr>
              <a:t>Global Rollout</a:t>
            </a:r>
            <a:endParaRPr lang="en-US" sz="2050" dirty="0"/>
          </a:p>
        </p:txBody>
      </p:sp>
      <p:sp>
        <p:nvSpPr>
          <p:cNvPr id="11" name="Text 9"/>
          <p:cNvSpPr/>
          <p:nvPr/>
        </p:nvSpPr>
        <p:spPr>
          <a:xfrm>
            <a:off x="999768" y="5388650"/>
            <a:ext cx="6010275" cy="63507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ts val="2500"/>
              </a:lnSpc>
              <a:buNone/>
            </a:pPr>
            <a:r>
              <a:rPr lang="en-US" sz="1550" dirty="0">
                <a:solidFill>
                  <a:srgbClr val="272525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Systematically activate new country and regional markets using the pre-built geographic framework.</a:t>
            </a:r>
            <a:endParaRPr lang="en-US" sz="1550" dirty="0"/>
          </a:p>
        </p:txBody>
      </p:sp>
      <p:sp>
        <p:nvSpPr>
          <p:cNvPr id="12" name="Shape 10"/>
          <p:cNvSpPr/>
          <p:nvPr/>
        </p:nvSpPr>
        <p:spPr>
          <a:xfrm>
            <a:off x="7414379" y="4737973"/>
            <a:ext cx="6422231" cy="1491734"/>
          </a:xfrm>
          <a:prstGeom prst="roundRect">
            <a:avLst>
              <a:gd name="adj" fmla="val 31932"/>
            </a:avLst>
          </a:prstGeom>
          <a:solidFill>
            <a:srgbClr val="CCEEFF"/>
          </a:solidFill>
          <a:ln w="7620">
            <a:solidFill>
              <a:srgbClr val="B2D4E5"/>
            </a:solidFill>
            <a:prstDash val="solid"/>
          </a:ln>
        </p:spPr>
      </p:sp>
      <p:sp>
        <p:nvSpPr>
          <p:cNvPr id="13" name="Text 11"/>
          <p:cNvSpPr/>
          <p:nvPr/>
        </p:nvSpPr>
        <p:spPr>
          <a:xfrm>
            <a:off x="7620357" y="4943951"/>
            <a:ext cx="2604968" cy="325636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algn="l" indent="0" marL="0">
              <a:lnSpc>
                <a:spcPts val="2550"/>
              </a:lnSpc>
              <a:buNone/>
            </a:pPr>
            <a:r>
              <a:rPr lang="en-US" sz="2050" b="1" dirty="0">
                <a:solidFill>
                  <a:srgbClr val="272525"/>
                </a:solidFill>
                <a:latin typeface="Petrona Bold" pitchFamily="34" charset="0"/>
                <a:ea typeface="Petrona Bold" pitchFamily="34" charset="-122"/>
                <a:cs typeface="Petrona Bold" pitchFamily="34" charset="-120"/>
              </a:rPr>
              <a:t>Platform Completion</a:t>
            </a:r>
            <a:endParaRPr lang="en-US" sz="2050" dirty="0"/>
          </a:p>
        </p:txBody>
      </p:sp>
      <p:sp>
        <p:nvSpPr>
          <p:cNvPr id="14" name="Text 12"/>
          <p:cNvSpPr/>
          <p:nvPr/>
        </p:nvSpPr>
        <p:spPr>
          <a:xfrm>
            <a:off x="7620357" y="5388650"/>
            <a:ext cx="6010275" cy="63507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ts val="2500"/>
              </a:lnSpc>
              <a:buNone/>
            </a:pPr>
            <a:r>
              <a:rPr lang="en-US" sz="1550" dirty="0">
                <a:solidFill>
                  <a:srgbClr val="272525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Finalize remaining features, integrations, and performance optimizations for full launch readiness.</a:t>
            </a:r>
            <a:endParaRPr lang="en-US" sz="1550" dirty="0"/>
          </a:p>
        </p:txBody>
      </p:sp>
    </p:spTree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5486400" cy="8229600"/>
          </a:xfrm>
          <a:prstGeom prst="rect">
            <a:avLst/>
          </a:prstGeom>
        </p:spPr>
      </p:pic>
      <p:sp>
        <p:nvSpPr>
          <p:cNvPr id="3" name="Text 0"/>
          <p:cNvSpPr/>
          <p:nvPr/>
        </p:nvSpPr>
        <p:spPr>
          <a:xfrm>
            <a:off x="6280190" y="2576036"/>
            <a:ext cx="5209937" cy="651272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algn="l" indent="0" marL="0">
              <a:lnSpc>
                <a:spcPts val="5100"/>
              </a:lnSpc>
              <a:buNone/>
            </a:pPr>
            <a:r>
              <a:rPr lang="en-US" sz="4100" b="1" dirty="0">
                <a:solidFill>
                  <a:srgbClr val="000000"/>
                </a:solidFill>
                <a:latin typeface="Petrona Bold" pitchFamily="34" charset="0"/>
                <a:ea typeface="Petrona Bold" pitchFamily="34" charset="-122"/>
                <a:cs typeface="Petrona Bold" pitchFamily="34" charset="-120"/>
              </a:rPr>
              <a:t>The Investment Case</a:t>
            </a:r>
            <a:endParaRPr lang="en-US" sz="4100" dirty="0"/>
          </a:p>
        </p:txBody>
      </p:sp>
      <p:sp>
        <p:nvSpPr>
          <p:cNvPr id="4" name="Text 1"/>
          <p:cNvSpPr/>
          <p:nvPr/>
        </p:nvSpPr>
        <p:spPr>
          <a:xfrm>
            <a:off x="6280190" y="3524964"/>
            <a:ext cx="7556421" cy="12701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ts val="2500"/>
              </a:lnSpc>
              <a:buNone/>
            </a:pPr>
            <a:r>
              <a:rPr lang="en-US" sz="1550" dirty="0">
                <a:solidFill>
                  <a:srgbClr val="272525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The investment case is based on </a:t>
            </a:r>
            <a:pPr algn="l" indent="0" marL="0">
              <a:lnSpc>
                <a:spcPts val="2500"/>
              </a:lnSpc>
              <a:buNone/>
            </a:pPr>
            <a:r>
              <a:rPr lang="en-US" sz="1550" b="1" dirty="0">
                <a:solidFill>
                  <a:srgbClr val="272525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infrastructure value</a:t>
            </a:r>
            <a:pPr algn="l" indent="0" marL="0">
              <a:lnSpc>
                <a:spcPts val="2500"/>
              </a:lnSpc>
              <a:buNone/>
            </a:pPr>
            <a:r>
              <a:rPr lang="en-US" sz="1550" dirty="0">
                <a:solidFill>
                  <a:srgbClr val="272525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: Ezead is building a human-powered global database where users create and control the content, while the platform provides the structure, speed, search visibility, and scalable distribution layer.</a:t>
            </a:r>
            <a:endParaRPr lang="en-US" sz="1550" dirty="0"/>
          </a:p>
        </p:txBody>
      </p:sp>
      <p:sp>
        <p:nvSpPr>
          <p:cNvPr id="5" name="Text 2"/>
          <p:cNvSpPr/>
          <p:nvPr/>
        </p:nvSpPr>
        <p:spPr>
          <a:xfrm>
            <a:off x="6280190" y="5018365"/>
            <a:ext cx="7556421" cy="63507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ts val="2500"/>
              </a:lnSpc>
              <a:buNone/>
            </a:pPr>
            <a:r>
              <a:rPr lang="en-US" sz="1550" dirty="0">
                <a:solidFill>
                  <a:srgbClr val="272525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If executed properly, Ezead has the potential to become </a:t>
            </a:r>
            <a:pPr algn="l" indent="0" marL="0">
              <a:lnSpc>
                <a:spcPts val="2500"/>
              </a:lnSpc>
              <a:buNone/>
            </a:pPr>
            <a:r>
              <a:rPr lang="en-US" sz="1550" b="1" dirty="0">
                <a:solidFill>
                  <a:srgbClr val="272525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one of the most comprehensive searchable marketplace ecosystems in the world.</a:t>
            </a:r>
            <a:endParaRPr lang="en-US" sz="1550" dirty="0"/>
          </a:p>
        </p:txBody>
      </p:sp>
    </p:spTree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793790" y="1167527"/>
            <a:ext cx="2604968" cy="325636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algn="l" indent="0" marL="0">
              <a:lnSpc>
                <a:spcPts val="2550"/>
              </a:lnSpc>
              <a:buNone/>
            </a:pPr>
            <a:r>
              <a:rPr lang="en-US" sz="2050" b="1" dirty="0">
                <a:solidFill>
                  <a:srgbClr val="000000"/>
                </a:solidFill>
                <a:latin typeface="Petrona Bold" pitchFamily="34" charset="0"/>
                <a:ea typeface="Petrona Bold" pitchFamily="34" charset="-122"/>
                <a:cs typeface="Petrona Bold" pitchFamily="34" charset="-120"/>
              </a:rPr>
              <a:t>Growth Strategy</a:t>
            </a:r>
            <a:endParaRPr lang="en-US" sz="2050" dirty="0"/>
          </a:p>
        </p:txBody>
      </p:sp>
      <p:sp>
        <p:nvSpPr>
          <p:cNvPr id="3" name="Text 1"/>
          <p:cNvSpPr/>
          <p:nvPr/>
        </p:nvSpPr>
        <p:spPr>
          <a:xfrm>
            <a:off x="793790" y="1572458"/>
            <a:ext cx="7994809" cy="651272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algn="l" indent="0" marL="0">
              <a:lnSpc>
                <a:spcPts val="5100"/>
              </a:lnSpc>
              <a:buNone/>
            </a:pPr>
            <a:r>
              <a:rPr lang="en-US" sz="4100" b="1" dirty="0">
                <a:solidFill>
                  <a:srgbClr val="000000"/>
                </a:solidFill>
                <a:latin typeface="Petrona Bold" pitchFamily="34" charset="0"/>
                <a:ea typeface="Petrona Bold" pitchFamily="34" charset="-122"/>
                <a:cs typeface="Petrona Bold" pitchFamily="34" charset="-120"/>
              </a:rPr>
              <a:t>Four Pillars of Long-Term Growth</a:t>
            </a:r>
            <a:endParaRPr lang="en-US" sz="4100" dirty="0"/>
          </a:p>
        </p:txBody>
      </p:sp>
      <p:pic>
        <p:nvPicPr>
          <p:cNvPr id="4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93790" y="2521387"/>
            <a:ext cx="6521410" cy="793790"/>
          </a:xfrm>
          <a:prstGeom prst="rect">
            <a:avLst/>
          </a:prstGeom>
        </p:spPr>
      </p:pic>
      <p:sp>
        <p:nvSpPr>
          <p:cNvPr id="5" name="Text 2"/>
          <p:cNvSpPr/>
          <p:nvPr/>
        </p:nvSpPr>
        <p:spPr>
          <a:xfrm>
            <a:off x="992148" y="3513534"/>
            <a:ext cx="2897386" cy="325636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algn="l" indent="0" marL="0">
              <a:lnSpc>
                <a:spcPts val="2550"/>
              </a:lnSpc>
              <a:buNone/>
            </a:pPr>
            <a:r>
              <a:rPr lang="en-US" sz="2050" b="1" dirty="0">
                <a:solidFill>
                  <a:srgbClr val="272525"/>
                </a:solidFill>
                <a:latin typeface="Petrona Bold" pitchFamily="34" charset="0"/>
                <a:ea typeface="Petrona Bold" pitchFamily="34" charset="-122"/>
                <a:cs typeface="Petrona Bold" pitchFamily="34" charset="-120"/>
              </a:rPr>
              <a:t>User-Generated Content</a:t>
            </a:r>
            <a:endParaRPr lang="en-US" sz="2050" dirty="0"/>
          </a:p>
        </p:txBody>
      </p:sp>
      <p:sp>
        <p:nvSpPr>
          <p:cNvPr id="6" name="Text 3"/>
          <p:cNvSpPr/>
          <p:nvPr/>
        </p:nvSpPr>
        <p:spPr>
          <a:xfrm>
            <a:off x="992148" y="3958233"/>
            <a:ext cx="6124694" cy="63507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ts val="2500"/>
              </a:lnSpc>
              <a:buNone/>
            </a:pPr>
            <a:r>
              <a:rPr lang="en-US" sz="1550" dirty="0">
                <a:solidFill>
                  <a:srgbClr val="272525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Organic listing growth as users and businesses publish across all verticals.</a:t>
            </a:r>
            <a:endParaRPr lang="en-US" sz="1550" dirty="0"/>
          </a:p>
        </p:txBody>
      </p:sp>
      <p:pic>
        <p:nvPicPr>
          <p:cNvPr id="7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315200" y="2521387"/>
            <a:ext cx="6521410" cy="793790"/>
          </a:xfrm>
          <a:prstGeom prst="rect">
            <a:avLst/>
          </a:prstGeom>
        </p:spPr>
      </p:pic>
      <p:sp>
        <p:nvSpPr>
          <p:cNvPr id="8" name="Text 4"/>
          <p:cNvSpPr/>
          <p:nvPr/>
        </p:nvSpPr>
        <p:spPr>
          <a:xfrm>
            <a:off x="7513558" y="3513534"/>
            <a:ext cx="3267432" cy="325636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algn="l" indent="0" marL="0">
              <a:lnSpc>
                <a:spcPts val="2550"/>
              </a:lnSpc>
              <a:buNone/>
            </a:pPr>
            <a:r>
              <a:rPr lang="en-US" sz="2050" b="1" dirty="0">
                <a:solidFill>
                  <a:srgbClr val="272525"/>
                </a:solidFill>
                <a:latin typeface="Petrona Bold" pitchFamily="34" charset="0"/>
                <a:ea typeface="Petrona Bold" pitchFamily="34" charset="-122"/>
                <a:cs typeface="Petrona Bold" pitchFamily="34" charset="-120"/>
              </a:rPr>
              <a:t>Regional Market Activation</a:t>
            </a:r>
            <a:endParaRPr lang="en-US" sz="2050" dirty="0"/>
          </a:p>
        </p:txBody>
      </p:sp>
      <p:sp>
        <p:nvSpPr>
          <p:cNvPr id="9" name="Text 5"/>
          <p:cNvSpPr/>
          <p:nvPr/>
        </p:nvSpPr>
        <p:spPr>
          <a:xfrm>
            <a:off x="7513558" y="3958233"/>
            <a:ext cx="6124694" cy="63507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ts val="2500"/>
              </a:lnSpc>
              <a:buNone/>
            </a:pPr>
            <a:r>
              <a:rPr lang="en-US" sz="1550" dirty="0">
                <a:solidFill>
                  <a:srgbClr val="272525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Systematic country and region launches using the pre-built global framework.</a:t>
            </a:r>
            <a:endParaRPr lang="en-US" sz="1550" dirty="0"/>
          </a:p>
        </p:txBody>
      </p:sp>
      <p:pic>
        <p:nvPicPr>
          <p:cNvPr id="10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93790" y="4791670"/>
            <a:ext cx="6521410" cy="793790"/>
          </a:xfrm>
          <a:prstGeom prst="rect">
            <a:avLst/>
          </a:prstGeom>
        </p:spPr>
      </p:pic>
      <p:sp>
        <p:nvSpPr>
          <p:cNvPr id="11" name="Text 6"/>
          <p:cNvSpPr/>
          <p:nvPr/>
        </p:nvSpPr>
        <p:spPr>
          <a:xfrm>
            <a:off x="992148" y="5783818"/>
            <a:ext cx="2604968" cy="325636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algn="l" indent="0" marL="0">
              <a:lnSpc>
                <a:spcPts val="2550"/>
              </a:lnSpc>
              <a:buNone/>
            </a:pPr>
            <a:r>
              <a:rPr lang="en-US" sz="2050" b="1" dirty="0">
                <a:solidFill>
                  <a:srgbClr val="272525"/>
                </a:solidFill>
                <a:latin typeface="Petrona Bold" pitchFamily="34" charset="0"/>
                <a:ea typeface="Petrona Bold" pitchFamily="34" charset="-122"/>
                <a:cs typeface="Petrona Bold" pitchFamily="34" charset="-120"/>
              </a:rPr>
              <a:t>Business Adoption</a:t>
            </a:r>
            <a:endParaRPr lang="en-US" sz="2050" dirty="0"/>
          </a:p>
        </p:txBody>
      </p:sp>
      <p:sp>
        <p:nvSpPr>
          <p:cNvPr id="12" name="Text 7"/>
          <p:cNvSpPr/>
          <p:nvPr/>
        </p:nvSpPr>
        <p:spPr>
          <a:xfrm>
            <a:off x="992148" y="6228517"/>
            <a:ext cx="6124694" cy="63507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ts val="2500"/>
              </a:lnSpc>
              <a:buNone/>
            </a:pPr>
            <a:r>
              <a:rPr lang="en-US" sz="1550" dirty="0">
                <a:solidFill>
                  <a:srgbClr val="272525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SMBs and enterprises using Ezead as their primary digital storefront and listing platform.</a:t>
            </a:r>
            <a:endParaRPr lang="en-US" sz="1550" dirty="0"/>
          </a:p>
        </p:txBody>
      </p:sp>
      <p:pic>
        <p:nvPicPr>
          <p:cNvPr id="13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315200" y="4791670"/>
            <a:ext cx="6521410" cy="793790"/>
          </a:xfrm>
          <a:prstGeom prst="rect">
            <a:avLst/>
          </a:prstGeom>
        </p:spPr>
      </p:pic>
      <p:sp>
        <p:nvSpPr>
          <p:cNvPr id="14" name="Text 8"/>
          <p:cNvSpPr/>
          <p:nvPr/>
        </p:nvSpPr>
        <p:spPr>
          <a:xfrm>
            <a:off x="7513558" y="5783818"/>
            <a:ext cx="2604968" cy="325636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algn="l" indent="0" marL="0">
              <a:lnSpc>
                <a:spcPts val="2550"/>
              </a:lnSpc>
              <a:buNone/>
            </a:pPr>
            <a:r>
              <a:rPr lang="en-US" sz="2050" b="1" dirty="0">
                <a:solidFill>
                  <a:srgbClr val="272525"/>
                </a:solidFill>
                <a:latin typeface="Petrona Bold" pitchFamily="34" charset="0"/>
                <a:ea typeface="Petrona Bold" pitchFamily="34" charset="-122"/>
                <a:cs typeface="Petrona Bold" pitchFamily="34" charset="-120"/>
              </a:rPr>
              <a:t>Search-Led Discovery</a:t>
            </a:r>
            <a:endParaRPr lang="en-US" sz="2050" dirty="0"/>
          </a:p>
        </p:txBody>
      </p:sp>
      <p:sp>
        <p:nvSpPr>
          <p:cNvPr id="15" name="Text 9"/>
          <p:cNvSpPr/>
          <p:nvPr/>
        </p:nvSpPr>
        <p:spPr>
          <a:xfrm>
            <a:off x="7513558" y="6228517"/>
            <a:ext cx="6124694" cy="63507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ts val="2500"/>
              </a:lnSpc>
              <a:buNone/>
            </a:pPr>
            <a:r>
              <a:rPr lang="en-US" sz="1550" dirty="0">
                <a:solidFill>
                  <a:srgbClr val="272525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Compounding organic traffic as indexed listings grow and AI discovery matures.</a:t>
            </a:r>
            <a:endParaRPr lang="en-US" sz="1550" dirty="0"/>
          </a:p>
        </p:txBody>
      </p:sp>
    </p:spTree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8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1935123" y="426482"/>
            <a:ext cx="10760035" cy="89535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ts val="35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Petrona Bold" pitchFamily="34" charset="0"/>
                <a:ea typeface="Petrona Bold" pitchFamily="34" charset="-122"/>
                <a:cs typeface="Petrona Bold" pitchFamily="34" charset="-120"/>
              </a:rPr>
              <a:t>Ezead's Vision: The World's Largest Human-Powered Marketplace Database</a:t>
            </a:r>
            <a:endParaRPr lang="en-US" sz="2800" dirty="0"/>
          </a:p>
        </p:txBody>
      </p:sp>
      <p:pic>
        <p:nvPicPr>
          <p:cNvPr id="3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935123" y="1509355"/>
            <a:ext cx="10760035" cy="6004084"/>
          </a:xfrm>
          <a:prstGeom prst="rect">
            <a:avLst/>
          </a:prstGeom>
        </p:spPr>
      </p:pic>
      <p:pic>
        <p:nvPicPr>
          <p:cNvPr id="4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35123" y="1509355"/>
            <a:ext cx="10760035" cy="6004084"/>
          </a:xfrm>
          <a:prstGeom prst="rect">
            <a:avLst/>
          </a:prstGeom>
        </p:spPr>
      </p:pic>
      <p:sp>
        <p:nvSpPr>
          <p:cNvPr id="5" name="Text 1"/>
          <p:cNvSpPr/>
          <p:nvPr/>
        </p:nvSpPr>
        <p:spPr>
          <a:xfrm>
            <a:off x="1935123" y="7618928"/>
            <a:ext cx="10760035" cy="18419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algn="l" indent="0" marL="0">
              <a:lnSpc>
                <a:spcPts val="1450"/>
              </a:lnSpc>
              <a:buNone/>
            </a:pPr>
            <a:r>
              <a:rPr lang="en-US" sz="1050" dirty="0">
                <a:solidFill>
                  <a:srgbClr val="272525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Each pillar reinforces the others — creating a self-reinforcing ecosystem that grows stronger with every listing, every user, and every new market activated.</a:t>
            </a:r>
            <a:endParaRPr lang="en-US" sz="1050" dirty="0"/>
          </a:p>
        </p:txBody>
      </p:sp>
    </p:spTree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9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5486400" cy="8229600"/>
          </a:xfrm>
          <a:prstGeom prst="rect">
            <a:avLst/>
          </a:prstGeom>
        </p:spPr>
      </p:pic>
      <p:sp>
        <p:nvSpPr>
          <p:cNvPr id="3" name="Text 0"/>
          <p:cNvSpPr/>
          <p:nvPr/>
        </p:nvSpPr>
        <p:spPr>
          <a:xfrm>
            <a:off x="6280190" y="2194084"/>
            <a:ext cx="5209937" cy="651272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algn="l" indent="0" marL="0">
              <a:lnSpc>
                <a:spcPts val="5100"/>
              </a:lnSpc>
              <a:buNone/>
            </a:pPr>
            <a:r>
              <a:rPr lang="en-US" sz="4100" b="1" dirty="0">
                <a:solidFill>
                  <a:srgbClr val="000000"/>
                </a:solidFill>
                <a:latin typeface="Petrona Bold" pitchFamily="34" charset="0"/>
                <a:ea typeface="Petrona Bold" pitchFamily="34" charset="-122"/>
                <a:cs typeface="Petrona Bold" pitchFamily="34" charset="-120"/>
              </a:rPr>
              <a:t>The Potential Ahead</a:t>
            </a:r>
            <a:endParaRPr lang="en-US" sz="4100" dirty="0"/>
          </a:p>
        </p:txBody>
      </p:sp>
      <p:sp>
        <p:nvSpPr>
          <p:cNvPr id="4" name="Text 1"/>
          <p:cNvSpPr/>
          <p:nvPr/>
        </p:nvSpPr>
        <p:spPr>
          <a:xfrm>
            <a:off x="6577846" y="3366254"/>
            <a:ext cx="7258764" cy="9526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ts val="2500"/>
              </a:lnSpc>
              <a:buNone/>
            </a:pPr>
            <a:r>
              <a:rPr lang="en-US" sz="1550" dirty="0">
                <a:solidFill>
                  <a:srgbClr val="272525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"Ezead is building the world's largest human-powered, search-first marketplace database — connecting local listings to global discovery through one unified platform."</a:t>
            </a:r>
            <a:endParaRPr lang="en-US" sz="1550" dirty="0"/>
          </a:p>
        </p:txBody>
      </p:sp>
      <p:sp>
        <p:nvSpPr>
          <p:cNvPr id="5" name="Shape 2"/>
          <p:cNvSpPr/>
          <p:nvPr/>
        </p:nvSpPr>
        <p:spPr>
          <a:xfrm>
            <a:off x="6280190" y="3143012"/>
            <a:ext cx="22860" cy="1399103"/>
          </a:xfrm>
          <a:prstGeom prst="rect">
            <a:avLst/>
          </a:prstGeom>
          <a:solidFill>
            <a:srgbClr val="007EBD"/>
          </a:solidFill>
          <a:ln/>
        </p:spPr>
      </p:sp>
      <p:sp>
        <p:nvSpPr>
          <p:cNvPr id="6" name="Text 3"/>
          <p:cNvSpPr/>
          <p:nvPr/>
        </p:nvSpPr>
        <p:spPr>
          <a:xfrm>
            <a:off x="6280190" y="4765358"/>
            <a:ext cx="7556421" cy="12701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ts val="2500"/>
              </a:lnSpc>
              <a:buNone/>
            </a:pPr>
            <a:r>
              <a:rPr lang="en-US" sz="1550" dirty="0">
                <a:solidFill>
                  <a:srgbClr val="272525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The long-term model is a </a:t>
            </a:r>
            <a:pPr algn="l" indent="0" marL="0">
              <a:lnSpc>
                <a:spcPts val="2500"/>
              </a:lnSpc>
              <a:buNone/>
            </a:pPr>
            <a:r>
              <a:rPr lang="en-US" sz="1550" b="1" dirty="0">
                <a:solidFill>
                  <a:srgbClr val="272525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worldwide searchable marketplace database</a:t>
            </a:r>
            <a:pPr algn="l" indent="0" marL="0">
              <a:lnSpc>
                <a:spcPts val="2500"/>
              </a:lnSpc>
              <a:buNone/>
            </a:pPr>
            <a:r>
              <a:rPr lang="en-US" sz="1550" dirty="0">
                <a:solidFill>
                  <a:srgbClr val="272525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 that grows through user-generated content, regional market activation, business adoption, and search-led discovery — becoming essential commercial infrastructure for the global digital economy.</a:t>
            </a:r>
            <a:endParaRPr lang="en-US" sz="1550" dirty="0"/>
          </a:p>
        </p:txBody>
      </p:sp>
    </p:spTree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0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793790" y="1576507"/>
            <a:ext cx="2604968" cy="325636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algn="l" indent="0" marL="0">
              <a:lnSpc>
                <a:spcPts val="2550"/>
              </a:lnSpc>
              <a:buNone/>
            </a:pPr>
            <a:r>
              <a:rPr lang="en-US" sz="2050" b="1" dirty="0">
                <a:solidFill>
                  <a:srgbClr val="000000"/>
                </a:solidFill>
                <a:latin typeface="Petrona Bold" pitchFamily="34" charset="0"/>
                <a:ea typeface="Petrona Bold" pitchFamily="34" charset="-122"/>
                <a:cs typeface="Petrona Bold" pitchFamily="34" charset="-120"/>
              </a:rPr>
              <a:t>Closing Statement</a:t>
            </a:r>
            <a:endParaRPr lang="en-US" sz="2050" dirty="0"/>
          </a:p>
        </p:txBody>
      </p:sp>
      <p:sp>
        <p:nvSpPr>
          <p:cNvPr id="3" name="Text 1"/>
          <p:cNvSpPr/>
          <p:nvPr/>
        </p:nvSpPr>
        <p:spPr>
          <a:xfrm>
            <a:off x="793790" y="1981438"/>
            <a:ext cx="7728585" cy="651272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algn="l" indent="0" marL="0">
              <a:lnSpc>
                <a:spcPts val="5100"/>
              </a:lnSpc>
              <a:buNone/>
            </a:pPr>
            <a:r>
              <a:rPr lang="en-US" sz="4100" b="1" dirty="0">
                <a:solidFill>
                  <a:srgbClr val="000000"/>
                </a:solidFill>
                <a:latin typeface="Petrona Bold" pitchFamily="34" charset="0"/>
                <a:ea typeface="Petrona Bold" pitchFamily="34" charset="-122"/>
                <a:cs typeface="Petrona Bold" pitchFamily="34" charset="-120"/>
              </a:rPr>
              <a:t>Built. Structured. Ready to Scale.</a:t>
            </a:r>
            <a:endParaRPr lang="en-US" sz="4100" dirty="0"/>
          </a:p>
        </p:txBody>
      </p:sp>
      <p:sp>
        <p:nvSpPr>
          <p:cNvPr id="4" name="Shape 2"/>
          <p:cNvSpPr/>
          <p:nvPr/>
        </p:nvSpPr>
        <p:spPr>
          <a:xfrm>
            <a:off x="793790" y="2930366"/>
            <a:ext cx="6422231" cy="1491734"/>
          </a:xfrm>
          <a:prstGeom prst="roundRect">
            <a:avLst>
              <a:gd name="adj" fmla="val 5588"/>
            </a:avLst>
          </a:prstGeom>
          <a:solidFill>
            <a:srgbClr val="CCEEFF"/>
          </a:solidFill>
          <a:ln w="7620">
            <a:solidFill>
              <a:srgbClr val="B2D4E5"/>
            </a:solidFill>
            <a:prstDash val="solid"/>
          </a:ln>
        </p:spPr>
      </p:sp>
      <p:sp>
        <p:nvSpPr>
          <p:cNvPr id="5" name="Text 3"/>
          <p:cNvSpPr/>
          <p:nvPr/>
        </p:nvSpPr>
        <p:spPr>
          <a:xfrm>
            <a:off x="999768" y="3136344"/>
            <a:ext cx="2604968" cy="325636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algn="l" indent="0" marL="0">
              <a:lnSpc>
                <a:spcPts val="2550"/>
              </a:lnSpc>
              <a:buNone/>
            </a:pPr>
            <a:r>
              <a:rPr lang="en-US" sz="2050" b="1" dirty="0">
                <a:solidFill>
                  <a:srgbClr val="272525"/>
                </a:solidFill>
                <a:latin typeface="Petrona Bold" pitchFamily="34" charset="0"/>
                <a:ea typeface="Petrona Bold" pitchFamily="34" charset="-122"/>
                <a:cs typeface="Petrona Bold" pitchFamily="34" charset="-120"/>
              </a:rPr>
              <a:t>Live Platform</a:t>
            </a:r>
            <a:endParaRPr lang="en-US" sz="2050" dirty="0"/>
          </a:p>
        </p:txBody>
      </p:sp>
      <p:sp>
        <p:nvSpPr>
          <p:cNvPr id="6" name="Text 4"/>
          <p:cNvSpPr/>
          <p:nvPr/>
        </p:nvSpPr>
        <p:spPr>
          <a:xfrm>
            <a:off x="999768" y="3581043"/>
            <a:ext cx="6010275" cy="63507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ts val="2500"/>
              </a:lnSpc>
              <a:buNone/>
            </a:pPr>
            <a:r>
              <a:rPr lang="en-US" sz="1550" dirty="0">
                <a:solidFill>
                  <a:srgbClr val="272525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Core architecture, search model, category framework, and global structure already in place.</a:t>
            </a:r>
            <a:endParaRPr lang="en-US" sz="1550" dirty="0"/>
          </a:p>
        </p:txBody>
      </p:sp>
      <p:sp>
        <p:nvSpPr>
          <p:cNvPr id="7" name="Shape 5"/>
          <p:cNvSpPr/>
          <p:nvPr/>
        </p:nvSpPr>
        <p:spPr>
          <a:xfrm>
            <a:off x="7414379" y="2930366"/>
            <a:ext cx="6422231" cy="1491734"/>
          </a:xfrm>
          <a:prstGeom prst="roundRect">
            <a:avLst>
              <a:gd name="adj" fmla="val 5588"/>
            </a:avLst>
          </a:prstGeom>
          <a:solidFill>
            <a:srgbClr val="CCEEFF"/>
          </a:solidFill>
          <a:ln w="7620">
            <a:solidFill>
              <a:srgbClr val="B2D4E5"/>
            </a:solidFill>
            <a:prstDash val="solid"/>
          </a:ln>
        </p:spPr>
      </p:sp>
      <p:sp>
        <p:nvSpPr>
          <p:cNvPr id="8" name="Text 6"/>
          <p:cNvSpPr/>
          <p:nvPr/>
        </p:nvSpPr>
        <p:spPr>
          <a:xfrm>
            <a:off x="7620357" y="3136344"/>
            <a:ext cx="2604968" cy="325636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algn="l" indent="0" marL="0">
              <a:lnSpc>
                <a:spcPts val="2550"/>
              </a:lnSpc>
              <a:buNone/>
            </a:pPr>
            <a:r>
              <a:rPr lang="en-US" sz="2050" b="1" dirty="0">
                <a:solidFill>
                  <a:srgbClr val="272525"/>
                </a:solidFill>
                <a:latin typeface="Petrona Bold" pitchFamily="34" charset="0"/>
                <a:ea typeface="Petrona Bold" pitchFamily="34" charset="-122"/>
                <a:cs typeface="Petrona Bold" pitchFamily="34" charset="-120"/>
              </a:rPr>
              <a:t>Clear Strategy</a:t>
            </a:r>
            <a:endParaRPr lang="en-US" sz="2050" dirty="0"/>
          </a:p>
        </p:txBody>
      </p:sp>
      <p:sp>
        <p:nvSpPr>
          <p:cNvPr id="9" name="Text 7"/>
          <p:cNvSpPr/>
          <p:nvPr/>
        </p:nvSpPr>
        <p:spPr>
          <a:xfrm>
            <a:off x="7620357" y="3581043"/>
            <a:ext cx="6010275" cy="63507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ts val="2500"/>
              </a:lnSpc>
              <a:buNone/>
            </a:pPr>
            <a:r>
              <a:rPr lang="en-US" sz="1550" dirty="0">
                <a:solidFill>
                  <a:srgbClr val="272525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Defined expansion roadmap with pre-built geographic framework and multi-vertical monetization model.</a:t>
            </a:r>
            <a:endParaRPr lang="en-US" sz="1550" dirty="0"/>
          </a:p>
        </p:txBody>
      </p:sp>
      <p:sp>
        <p:nvSpPr>
          <p:cNvPr id="10" name="Shape 8"/>
          <p:cNvSpPr/>
          <p:nvPr/>
        </p:nvSpPr>
        <p:spPr>
          <a:xfrm>
            <a:off x="793790" y="4620458"/>
            <a:ext cx="6422231" cy="1491734"/>
          </a:xfrm>
          <a:prstGeom prst="roundRect">
            <a:avLst>
              <a:gd name="adj" fmla="val 5588"/>
            </a:avLst>
          </a:prstGeom>
          <a:solidFill>
            <a:srgbClr val="CCEEFF"/>
          </a:solidFill>
          <a:ln w="7620">
            <a:solidFill>
              <a:srgbClr val="B2D4E5"/>
            </a:solidFill>
            <a:prstDash val="solid"/>
          </a:ln>
        </p:spPr>
      </p:sp>
      <p:sp>
        <p:nvSpPr>
          <p:cNvPr id="11" name="Text 9"/>
          <p:cNvSpPr/>
          <p:nvPr/>
        </p:nvSpPr>
        <p:spPr>
          <a:xfrm>
            <a:off x="999768" y="4826437"/>
            <a:ext cx="2604968" cy="325636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algn="l" indent="0" marL="0">
              <a:lnSpc>
                <a:spcPts val="2550"/>
              </a:lnSpc>
              <a:buNone/>
            </a:pPr>
            <a:r>
              <a:rPr lang="en-US" sz="2050" b="1" dirty="0">
                <a:solidFill>
                  <a:srgbClr val="272525"/>
                </a:solidFill>
                <a:latin typeface="Petrona Bold" pitchFamily="34" charset="0"/>
                <a:ea typeface="Petrona Bold" pitchFamily="34" charset="-122"/>
                <a:cs typeface="Petrona Bold" pitchFamily="34" charset="-120"/>
              </a:rPr>
              <a:t>Right Timing</a:t>
            </a:r>
            <a:endParaRPr lang="en-US" sz="2050" dirty="0"/>
          </a:p>
        </p:txBody>
      </p:sp>
      <p:sp>
        <p:nvSpPr>
          <p:cNvPr id="12" name="Text 10"/>
          <p:cNvSpPr/>
          <p:nvPr/>
        </p:nvSpPr>
        <p:spPr>
          <a:xfrm>
            <a:off x="999768" y="5271135"/>
            <a:ext cx="6010275" cy="63507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ts val="2500"/>
              </a:lnSpc>
              <a:buNone/>
            </a:pPr>
            <a:r>
              <a:rPr lang="en-US" sz="1550" dirty="0">
                <a:solidFill>
                  <a:srgbClr val="272525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Entering the market as users demand open, searchable, affordable alternatives to legacy platforms.</a:t>
            </a:r>
            <a:endParaRPr lang="en-US" sz="1550" dirty="0"/>
          </a:p>
        </p:txBody>
      </p:sp>
      <p:sp>
        <p:nvSpPr>
          <p:cNvPr id="13" name="Shape 11"/>
          <p:cNvSpPr/>
          <p:nvPr/>
        </p:nvSpPr>
        <p:spPr>
          <a:xfrm>
            <a:off x="7414379" y="4620458"/>
            <a:ext cx="6422231" cy="1491734"/>
          </a:xfrm>
          <a:prstGeom prst="roundRect">
            <a:avLst>
              <a:gd name="adj" fmla="val 5588"/>
            </a:avLst>
          </a:prstGeom>
          <a:solidFill>
            <a:srgbClr val="CCEEFF"/>
          </a:solidFill>
          <a:ln w="7620">
            <a:solidFill>
              <a:srgbClr val="B2D4E5"/>
            </a:solidFill>
            <a:prstDash val="solid"/>
          </a:ln>
        </p:spPr>
      </p:sp>
      <p:sp>
        <p:nvSpPr>
          <p:cNvPr id="14" name="Text 12"/>
          <p:cNvSpPr/>
          <p:nvPr/>
        </p:nvSpPr>
        <p:spPr>
          <a:xfrm>
            <a:off x="7620357" y="4826437"/>
            <a:ext cx="2604968" cy="325636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algn="l" indent="0" marL="0">
              <a:lnSpc>
                <a:spcPts val="2550"/>
              </a:lnSpc>
              <a:buNone/>
            </a:pPr>
            <a:r>
              <a:rPr lang="en-US" sz="2050" b="1" dirty="0">
                <a:solidFill>
                  <a:srgbClr val="272525"/>
                </a:solidFill>
                <a:latin typeface="Petrona Bold" pitchFamily="34" charset="0"/>
                <a:ea typeface="Petrona Bold" pitchFamily="34" charset="-122"/>
                <a:cs typeface="Petrona Bold" pitchFamily="34" charset="-120"/>
              </a:rPr>
              <a:t>Infrastructure Value</a:t>
            </a:r>
            <a:endParaRPr lang="en-US" sz="2050" dirty="0"/>
          </a:p>
        </p:txBody>
      </p:sp>
      <p:sp>
        <p:nvSpPr>
          <p:cNvPr id="15" name="Text 13"/>
          <p:cNvSpPr/>
          <p:nvPr/>
        </p:nvSpPr>
        <p:spPr>
          <a:xfrm>
            <a:off x="7620357" y="5271135"/>
            <a:ext cx="6010275" cy="63507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ts val="2500"/>
              </a:lnSpc>
              <a:buNone/>
            </a:pPr>
            <a:r>
              <a:rPr lang="en-US" sz="1550" dirty="0">
                <a:solidFill>
                  <a:srgbClr val="272525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A compounding search asset that becomes more valuable with every listing, user, and market activated.</a:t>
            </a:r>
            <a:endParaRPr lang="en-US" sz="1550" dirty="0"/>
          </a:p>
        </p:txBody>
      </p:sp>
      <p:sp>
        <p:nvSpPr>
          <p:cNvPr id="16" name="Text 14"/>
          <p:cNvSpPr/>
          <p:nvPr/>
        </p:nvSpPr>
        <p:spPr>
          <a:xfrm>
            <a:off x="793790" y="6335435"/>
            <a:ext cx="13042821" cy="31754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algn="ctr" indent="0" marL="0">
              <a:lnSpc>
                <a:spcPts val="2500"/>
              </a:lnSpc>
              <a:buNone/>
            </a:pPr>
            <a:r>
              <a:rPr lang="en-US" sz="1550" b="1" dirty="0">
                <a:solidFill>
                  <a:srgbClr val="272525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Ezead.com — Connecting Local Commerce to Global Discovery.</a:t>
            </a:r>
            <a:endParaRPr lang="en-US" sz="155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40</Slides>
  <Notes>40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40</vt:i4>
      </vt:variant>
    </vt:vector>
  </HeadingPairs>
  <TitlesOfParts>
    <vt:vector size="4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  <vt:lpstr>Slide 21</vt:lpstr>
      <vt:lpstr>Slide 22</vt:lpstr>
      <vt:lpstr>Slide 23</vt:lpstr>
      <vt:lpstr>Slide 24</vt:lpstr>
      <vt:lpstr>Slide 25</vt:lpstr>
      <vt:lpstr>Slide 26</vt:lpstr>
      <vt:lpstr>Slide 27</vt:lpstr>
      <vt:lpstr>Slide 28</vt:lpstr>
      <vt:lpstr>Slide 29</vt:lpstr>
      <vt:lpstr>Slide 30</vt:lpstr>
      <vt:lpstr>Slide 31</vt:lpstr>
      <vt:lpstr>Slide 32</vt:lpstr>
      <vt:lpstr>Slide 33</vt:lpstr>
      <vt:lpstr>Slide 34</vt:lpstr>
      <vt:lpstr>Slide 35</vt:lpstr>
      <vt:lpstr>Slide 36</vt:lpstr>
      <vt:lpstr>Slide 37</vt:lpstr>
      <vt:lpstr>Slide 38</vt:lpstr>
      <vt:lpstr>Slide 39</vt:lpstr>
      <vt:lpstr>Slide 40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/>
  <cp:lastModifiedBy/>
  <cp:revision>1</cp:revision>
  <dcterms:created xsi:type="dcterms:W3CDTF">2026-04-28T13:46:58Z</dcterms:created>
  <dcterms:modified xsi:type="dcterms:W3CDTF">2026-04-28T13:46:58Z</dcterms:modified>
</cp:coreProperties>
</file>